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57" r:id="rId3"/>
    <p:sldId id="509" r:id="rId4"/>
    <p:sldId id="510" r:id="rId5"/>
    <p:sldId id="512" r:id="rId6"/>
    <p:sldId id="513" r:id="rId7"/>
    <p:sldId id="514" r:id="rId8"/>
    <p:sldId id="515" r:id="rId9"/>
    <p:sldId id="522" r:id="rId10"/>
    <p:sldId id="523" r:id="rId11"/>
    <p:sldId id="524" r:id="rId12"/>
    <p:sldId id="516" r:id="rId13"/>
    <p:sldId id="517" r:id="rId14"/>
    <p:sldId id="518" r:id="rId15"/>
    <p:sldId id="519" r:id="rId16"/>
    <p:sldId id="520" r:id="rId17"/>
    <p:sldId id="521" r:id="rId18"/>
    <p:sldId id="497" r:id="rId19"/>
    <p:sldId id="525" r:id="rId20"/>
    <p:sldId id="526" r:id="rId21"/>
    <p:sldId id="531" r:id="rId22"/>
    <p:sldId id="529" r:id="rId23"/>
    <p:sldId id="532" r:id="rId24"/>
    <p:sldId id="533" r:id="rId25"/>
    <p:sldId id="535" r:id="rId26"/>
    <p:sldId id="534" r:id="rId27"/>
    <p:sldId id="536" r:id="rId28"/>
    <p:sldId id="537" r:id="rId29"/>
    <p:sldId id="569" r:id="rId30"/>
    <p:sldId id="538" r:id="rId31"/>
    <p:sldId id="539" r:id="rId32"/>
    <p:sldId id="498" r:id="rId33"/>
    <p:sldId id="499" r:id="rId34"/>
    <p:sldId id="500" r:id="rId35"/>
    <p:sldId id="501" r:id="rId36"/>
    <p:sldId id="502" r:id="rId37"/>
    <p:sldId id="503" r:id="rId38"/>
    <p:sldId id="504" r:id="rId39"/>
    <p:sldId id="505" r:id="rId40"/>
    <p:sldId id="506" r:id="rId41"/>
    <p:sldId id="507" r:id="rId42"/>
    <p:sldId id="540" r:id="rId43"/>
    <p:sldId id="543" r:id="rId44"/>
    <p:sldId id="542" r:id="rId45"/>
    <p:sldId id="544" r:id="rId46"/>
    <p:sldId id="545" r:id="rId47"/>
    <p:sldId id="546" r:id="rId48"/>
    <p:sldId id="547" r:id="rId49"/>
    <p:sldId id="548" r:id="rId50"/>
    <p:sldId id="549" r:id="rId51"/>
    <p:sldId id="551" r:id="rId52"/>
    <p:sldId id="554" r:id="rId53"/>
    <p:sldId id="556" r:id="rId54"/>
    <p:sldId id="581" r:id="rId55"/>
    <p:sldId id="557" r:id="rId56"/>
    <p:sldId id="558" r:id="rId57"/>
    <p:sldId id="555" r:id="rId58"/>
    <p:sldId id="577" r:id="rId59"/>
    <p:sldId id="579" r:id="rId60"/>
    <p:sldId id="559" r:id="rId61"/>
    <p:sldId id="58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257"/>
            <p14:sldId id="509"/>
            <p14:sldId id="510"/>
            <p14:sldId id="512"/>
            <p14:sldId id="513"/>
            <p14:sldId id="514"/>
            <p14:sldId id="515"/>
            <p14:sldId id="522"/>
            <p14:sldId id="523"/>
            <p14:sldId id="524"/>
            <p14:sldId id="516"/>
            <p14:sldId id="517"/>
            <p14:sldId id="518"/>
            <p14:sldId id="519"/>
            <p14:sldId id="520"/>
            <p14:sldId id="521"/>
            <p14:sldId id="497"/>
            <p14:sldId id="525"/>
            <p14:sldId id="526"/>
            <p14:sldId id="531"/>
            <p14:sldId id="529"/>
            <p14:sldId id="532"/>
            <p14:sldId id="533"/>
            <p14:sldId id="535"/>
            <p14:sldId id="534"/>
            <p14:sldId id="536"/>
            <p14:sldId id="537"/>
            <p14:sldId id="569"/>
            <p14:sldId id="538"/>
            <p14:sldId id="539"/>
            <p14:sldId id="498"/>
            <p14:sldId id="499"/>
            <p14:sldId id="500"/>
            <p14:sldId id="501"/>
            <p14:sldId id="502"/>
            <p14:sldId id="503"/>
            <p14:sldId id="504"/>
            <p14:sldId id="505"/>
            <p14:sldId id="506"/>
            <p14:sldId id="507"/>
            <p14:sldId id="540"/>
            <p14:sldId id="543"/>
            <p14:sldId id="542"/>
            <p14:sldId id="544"/>
            <p14:sldId id="545"/>
            <p14:sldId id="546"/>
            <p14:sldId id="547"/>
            <p14:sldId id="548"/>
            <p14:sldId id="549"/>
            <p14:sldId id="551"/>
            <p14:sldId id="554"/>
            <p14:sldId id="556"/>
            <p14:sldId id="581"/>
            <p14:sldId id="557"/>
            <p14:sldId id="558"/>
            <p14:sldId id="555"/>
            <p14:sldId id="577"/>
            <p14:sldId id="579"/>
            <p14:sldId id="559"/>
            <p14:sldId id="5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78"/>
    <p:restoredTop sz="73333"/>
  </p:normalViewPr>
  <p:slideViewPr>
    <p:cSldViewPr snapToGrid="0" snapToObjects="1">
      <p:cViewPr>
        <p:scale>
          <a:sx n="89" d="100"/>
          <a:sy n="89" d="100"/>
        </p:scale>
        <p:origin x="504"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00_FDNY_Analytics\00_Administration\Roadshows\RBIS%20INCIDENT%20RAT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FF0000"/>
            </a:solidFill>
          </c:spPr>
          <c:invertIfNegative val="0"/>
          <c:dLbls>
            <c:spPr>
              <a:noFill/>
              <a:ln>
                <a:noFill/>
              </a:ln>
              <a:effectLst/>
            </c:spPr>
            <c:txPr>
              <a:bodyPr/>
              <a:lstStyle/>
              <a:p>
                <a:pPr>
                  <a:defRPr sz="11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Sheet1!$A$33:$A$55</c:f>
              <c:strCache>
                <c:ptCount val="23"/>
                <c:pt idx="0">
                  <c:v>Elevator Apt</c:v>
                </c:pt>
                <c:pt idx="1">
                  <c:v>Hotel</c:v>
                </c:pt>
                <c:pt idx="2">
                  <c:v>Theater</c:v>
                </c:pt>
                <c:pt idx="3">
                  <c:v>Institutions</c:v>
                </c:pt>
                <c:pt idx="4">
                  <c:v>Loft</c:v>
                </c:pt>
                <c:pt idx="5">
                  <c:v>Medical Center</c:v>
                </c:pt>
                <c:pt idx="6">
                  <c:v>Store Building</c:v>
                </c:pt>
                <c:pt idx="7">
                  <c:v>Office Building</c:v>
                </c:pt>
                <c:pt idx="8">
                  <c:v>Residence w/ stores</c:v>
                </c:pt>
                <c:pt idx="9">
                  <c:v>Rec Centers</c:v>
                </c:pt>
                <c:pt idx="10">
                  <c:v>Condos</c:v>
                </c:pt>
                <c:pt idx="11">
                  <c:v>Three Families+</c:v>
                </c:pt>
                <c:pt idx="12">
                  <c:v>School</c:v>
                </c:pt>
                <c:pt idx="13">
                  <c:v>Warehouse</c:v>
                </c:pt>
                <c:pt idx="14">
                  <c:v>Factory</c:v>
                </c:pt>
                <c:pt idx="15">
                  <c:v>House of Worship</c:v>
                </c:pt>
                <c:pt idx="16">
                  <c:v>Garage</c:v>
                </c:pt>
                <c:pt idx="17">
                  <c:v>Utility Facility</c:v>
                </c:pt>
                <c:pt idx="18">
                  <c:v>Other</c:v>
                </c:pt>
                <c:pt idx="19">
                  <c:v>Public Facility</c:v>
                </c:pt>
                <c:pt idx="20">
                  <c:v>One/Two Family Homes</c:v>
                </c:pt>
                <c:pt idx="21">
                  <c:v>Park or Outdoor Rec Center</c:v>
                </c:pt>
                <c:pt idx="22">
                  <c:v>Vacant</c:v>
                </c:pt>
              </c:strCache>
            </c:strRef>
          </c:cat>
          <c:val>
            <c:numRef>
              <c:f>Sheet1!$D$33:$D$55</c:f>
              <c:numCache>
                <c:formatCode>0.0</c:formatCode>
                <c:ptCount val="23"/>
                <c:pt idx="0">
                  <c:v>37.69243412041856</c:v>
                </c:pt>
                <c:pt idx="1">
                  <c:v>33.29752953813105</c:v>
                </c:pt>
                <c:pt idx="2">
                  <c:v>30.92783505154639</c:v>
                </c:pt>
                <c:pt idx="3">
                  <c:v>13.75</c:v>
                </c:pt>
                <c:pt idx="4">
                  <c:v>11.5642118076689</c:v>
                </c:pt>
                <c:pt idx="5">
                  <c:v>11.32075471698113</c:v>
                </c:pt>
                <c:pt idx="6">
                  <c:v>7.313799009396843</c:v>
                </c:pt>
                <c:pt idx="7">
                  <c:v>7.229537825974696</c:v>
                </c:pt>
                <c:pt idx="8">
                  <c:v>4.869044115679928</c:v>
                </c:pt>
                <c:pt idx="9">
                  <c:v>4.615384615384615</c:v>
                </c:pt>
                <c:pt idx="10">
                  <c:v>4.260499087035908</c:v>
                </c:pt>
                <c:pt idx="11">
                  <c:v>4.08989124467173</c:v>
                </c:pt>
                <c:pt idx="12">
                  <c:v>3.597122302158273</c:v>
                </c:pt>
                <c:pt idx="13">
                  <c:v>2.762812543168946</c:v>
                </c:pt>
                <c:pt idx="14">
                  <c:v>2.675137936799866</c:v>
                </c:pt>
                <c:pt idx="15">
                  <c:v>2.466985923668552</c:v>
                </c:pt>
                <c:pt idx="16">
                  <c:v>1.93798449612403</c:v>
                </c:pt>
                <c:pt idx="17">
                  <c:v>1.763668430335097</c:v>
                </c:pt>
                <c:pt idx="18">
                  <c:v>1.521298174442191</c:v>
                </c:pt>
                <c:pt idx="19">
                  <c:v>1.501501501501502</c:v>
                </c:pt>
                <c:pt idx="20">
                  <c:v>1.109305645378704</c:v>
                </c:pt>
                <c:pt idx="21">
                  <c:v>0.498753117206983</c:v>
                </c:pt>
                <c:pt idx="22">
                  <c:v>0.459066564651875</c:v>
                </c:pt>
              </c:numCache>
            </c:numRef>
          </c:val>
        </c:ser>
        <c:dLbls>
          <c:showLegendKey val="0"/>
          <c:showVal val="0"/>
          <c:showCatName val="0"/>
          <c:showSerName val="0"/>
          <c:showPercent val="0"/>
          <c:showBubbleSize val="0"/>
        </c:dLbls>
        <c:gapWidth val="42"/>
        <c:axId val="1373314672"/>
        <c:axId val="1337234880"/>
      </c:barChart>
      <c:catAx>
        <c:axId val="1373314672"/>
        <c:scaling>
          <c:orientation val="minMax"/>
        </c:scaling>
        <c:delete val="0"/>
        <c:axPos val="b"/>
        <c:numFmt formatCode="General" sourceLinked="0"/>
        <c:majorTickMark val="out"/>
        <c:minorTickMark val="none"/>
        <c:tickLblPos val="nextTo"/>
        <c:txPr>
          <a:bodyPr/>
          <a:lstStyle/>
          <a:p>
            <a:pPr>
              <a:defRPr sz="1200">
                <a:solidFill>
                  <a:schemeClr val="bg1"/>
                </a:solidFill>
              </a:defRPr>
            </a:pPr>
            <a:endParaRPr lang="en-US"/>
          </a:p>
        </c:txPr>
        <c:crossAx val="1337234880"/>
        <c:crosses val="autoZero"/>
        <c:auto val="1"/>
        <c:lblAlgn val="ctr"/>
        <c:lblOffset val="100"/>
        <c:noMultiLvlLbl val="0"/>
      </c:catAx>
      <c:valAx>
        <c:axId val="1337234880"/>
        <c:scaling>
          <c:orientation val="minMax"/>
        </c:scaling>
        <c:delete val="0"/>
        <c:axPos val="l"/>
        <c:title>
          <c:tx>
            <c:rich>
              <a:bodyPr rot="-5400000" vert="horz"/>
              <a:lstStyle/>
              <a:p>
                <a:pPr>
                  <a:defRPr sz="1100"/>
                </a:pPr>
                <a:r>
                  <a:rPr lang="en-US" sz="1100" dirty="0"/>
                  <a:t>Structural Fires per 1000 buildings</a:t>
                </a:r>
              </a:p>
            </c:rich>
          </c:tx>
          <c:overlay val="0"/>
        </c:title>
        <c:numFmt formatCode="0.0" sourceLinked="1"/>
        <c:majorTickMark val="out"/>
        <c:minorTickMark val="none"/>
        <c:tickLblPos val="none"/>
        <c:crossAx val="1373314672"/>
        <c:crosses val="autoZero"/>
        <c:crossBetween val="between"/>
      </c:valAx>
      <c:spPr>
        <a:solidFill>
          <a:schemeClr val="tx1"/>
        </a:solidFill>
      </c:spPr>
    </c:plotArea>
    <c:plotVisOnly val="1"/>
    <c:dispBlanksAs val="gap"/>
    <c:showDLblsOverMax val="0"/>
  </c:chart>
  <c:spPr>
    <a:solidFill>
      <a:schemeClr val="tx1"/>
    </a:solidFill>
  </c:spPr>
  <c:txPr>
    <a:bodyPr/>
    <a:lstStyle/>
    <a:p>
      <a:pPr>
        <a:defRPr sz="1050">
          <a:solidFill>
            <a:schemeClr val="bg1"/>
          </a:solidFill>
          <a:latin typeface="Arial" pitchFamily="34" charset="0"/>
          <a:cs typeface="Arial" pitchFamily="34"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10</a:t>
            </a:fld>
            <a:endParaRPr lang="en-US"/>
          </a:p>
        </p:txBody>
      </p:sp>
    </p:spTree>
    <p:extLst>
      <p:ext uri="{BB962C8B-B14F-4D97-AF65-F5344CB8AC3E}">
        <p14:creationId xmlns:p14="http://schemas.microsoft.com/office/powerpoint/2010/main" val="34298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11</a:t>
            </a:fld>
            <a:endParaRPr lang="en-US"/>
          </a:p>
        </p:txBody>
      </p:sp>
    </p:spTree>
    <p:extLst>
      <p:ext uri="{BB962C8B-B14F-4D97-AF65-F5344CB8AC3E}">
        <p14:creationId xmlns:p14="http://schemas.microsoft.com/office/powerpoint/2010/main" val="206885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But before building a model, we can use the data to develop an appreciation for historical fire risk </a:t>
            </a:r>
          </a:p>
          <a:p>
            <a:pPr marL="172996" indent="-172996">
              <a:buFont typeface="Arial" panose="020B0604020202020204" pitchFamily="34" charset="0"/>
              <a:buChar char="•"/>
            </a:pPr>
            <a:r>
              <a:rPr lang="en-US" dirty="0"/>
              <a:t>In this map, we divided NYC into a </a:t>
            </a:r>
            <a:r>
              <a:rPr lang="en-US" dirty="0" smtClean="0"/>
              <a:t>grids tabulating number of fires per grid area between 2002 and 2013</a:t>
            </a:r>
            <a:endParaRPr lang="en-US" dirty="0"/>
          </a:p>
          <a:p>
            <a:pPr marL="172996" indent="-172996">
              <a:buFont typeface="Arial" panose="020B0604020202020204" pitchFamily="34" charset="0"/>
              <a:buChar char="•"/>
            </a:pPr>
            <a:r>
              <a:rPr lang="en-US" dirty="0" smtClean="0"/>
              <a:t>There are indeed hotspots of activity in Bronx, Manhattan and Central Brooklyn</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12</a:t>
            </a:fld>
            <a:endParaRPr lang="en-US"/>
          </a:p>
        </p:txBody>
      </p:sp>
    </p:spTree>
    <p:extLst>
      <p:ext uri="{BB962C8B-B14F-4D97-AF65-F5344CB8AC3E}">
        <p14:creationId xmlns:p14="http://schemas.microsoft.com/office/powerpoint/2010/main" val="16856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FDNY’s data is a wealth of codified</a:t>
            </a:r>
            <a:r>
              <a:rPr lang="en-US" baseline="0" dirty="0" smtClean="0"/>
              <a:t> digital knowledge and from it we may be able to identify consistent sources of fire risk.</a:t>
            </a:r>
          </a:p>
          <a:p>
            <a:pPr marL="172996" indent="-172996">
              <a:buFont typeface="Arial" panose="020B0604020202020204" pitchFamily="34" charset="0"/>
              <a:buChar char="•"/>
            </a:pPr>
            <a:r>
              <a:rPr lang="en-US" baseline="0" dirty="0" smtClean="0"/>
              <a:t> If we map out where structural fires have occurred between 2003 and 2012, we find that incident patterns are quite different depending on building. Whereas residential fires in one and two family homes are spread between Brooklyn and Queens, the </a:t>
            </a:r>
            <a:r>
              <a:rPr lang="en-US" baseline="0" dirty="0" err="1" smtClean="0"/>
              <a:t>FireCast</a:t>
            </a:r>
            <a:r>
              <a:rPr lang="en-US" baseline="0" dirty="0" smtClean="0"/>
              <a:t> system is focused</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13</a:t>
            </a:fld>
            <a:endParaRPr lang="en-US"/>
          </a:p>
        </p:txBody>
      </p:sp>
    </p:spTree>
    <p:extLst>
      <p:ext uri="{BB962C8B-B14F-4D97-AF65-F5344CB8AC3E}">
        <p14:creationId xmlns:p14="http://schemas.microsoft.com/office/powerpoint/2010/main" val="190081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When we start stratifying the data, we begin to find disparities in fire incidence, namely across building types</a:t>
            </a:r>
            <a:r>
              <a:rPr lang="en-US" baseline="0" dirty="0" smtClean="0"/>
              <a:t>, such as hotels, medical centers, schools, residential homes</a:t>
            </a:r>
          </a:p>
          <a:p>
            <a:pPr marL="172996" indent="-172996">
              <a:buFont typeface="Arial" panose="020B0604020202020204" pitchFamily="34" charset="0"/>
              <a:buChar char="•"/>
            </a:pPr>
            <a:r>
              <a:rPr lang="en-US" baseline="0" dirty="0" smtClean="0"/>
              <a:t>A striking yet unsurprising pattern emerges– buildings with greater consistent person volume and activity are correlated with higher fire incidence</a:t>
            </a:r>
          </a:p>
          <a:p>
            <a:pPr marL="172996" indent="-172996">
              <a:buFont typeface="Arial" panose="020B0604020202020204" pitchFamily="34" charset="0"/>
              <a:buChar char="•"/>
            </a:pPr>
            <a:r>
              <a:rPr lang="en-US" baseline="0" dirty="0" smtClean="0"/>
              <a:t>For example elevator apartments, hotels, and theaters have far greater and consistent volumes of people moving through them than one-two family homes or rec centers</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14</a:t>
            </a:fld>
            <a:endParaRPr lang="en-US"/>
          </a:p>
        </p:txBody>
      </p:sp>
    </p:spTree>
    <p:extLst>
      <p:ext uri="{BB962C8B-B14F-4D97-AF65-F5344CB8AC3E}">
        <p14:creationId xmlns:p14="http://schemas.microsoft.com/office/powerpoint/2010/main" val="49768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Thus, for the proof of concept model, research</a:t>
            </a:r>
            <a:r>
              <a:rPr lang="en-US" baseline="0" dirty="0" smtClean="0"/>
              <a:t> focused on identifying consistent sources of risk, which are readily available through structural characteristics</a:t>
            </a:r>
          </a:p>
          <a:p>
            <a:pPr marL="172996" indent="-172996">
              <a:buFont typeface="Arial" panose="020B0604020202020204" pitchFamily="34" charset="0"/>
              <a:buChar char="•"/>
            </a:pPr>
            <a:r>
              <a:rPr lang="en-US" baseline="0" dirty="0" smtClean="0"/>
              <a:t>Formally, we defined risk as the probability of fire ignition given structural characteristics. </a:t>
            </a:r>
          </a:p>
          <a:p>
            <a:pPr marL="172996" indent="-172996">
              <a:buFont typeface="Arial" panose="020B0604020202020204" pitchFamily="34" charset="0"/>
              <a:buChar char="•"/>
            </a:pPr>
            <a:r>
              <a:rPr lang="en-US" baseline="0" dirty="0" smtClean="0"/>
              <a:t>As such, if we look at one example of a risky building, such a building would be an elevator apartment constructed early in the 20</a:t>
            </a:r>
            <a:r>
              <a:rPr lang="en-US" baseline="30000" dirty="0" smtClean="0"/>
              <a:t>th</a:t>
            </a:r>
            <a:r>
              <a:rPr lang="en-US" baseline="0" dirty="0" smtClean="0"/>
              <a:t> century with some retail space, 6 floors, located in central </a:t>
            </a:r>
            <a:r>
              <a:rPr lang="en-US" baseline="0" dirty="0" err="1" smtClean="0"/>
              <a:t>brooklyn</a:t>
            </a:r>
            <a:r>
              <a:rPr lang="en-US" baseline="0" dirty="0" smtClean="0"/>
              <a:t> among other factors. In total, we had a model with 13 variables that subdivide into 60 levels</a:t>
            </a:r>
          </a:p>
          <a:p>
            <a:pPr marL="172996" indent="-172996">
              <a:buFont typeface="Arial" panose="020B0604020202020204" pitchFamily="34" charset="0"/>
              <a:buChar char="•"/>
            </a:pPr>
            <a:r>
              <a:rPr lang="en-US" baseline="0" dirty="0" err="1" smtClean="0"/>
              <a:t>FireCast</a:t>
            </a:r>
            <a:r>
              <a:rPr lang="en-US" baseline="0" dirty="0" smtClean="0"/>
              <a:t> 2.0 was deployed in July 2013 and within the first 30 days, we saw an increase in per building violation volume of 19%, which fell to 10% by day 60. As we later found, the worst of the consistently risky buildings are really concentrated in the top 5% or 15,000 buildings</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15</a:t>
            </a:fld>
            <a:endParaRPr lang="en-US"/>
          </a:p>
        </p:txBody>
      </p:sp>
    </p:spTree>
    <p:extLst>
      <p:ext uri="{BB962C8B-B14F-4D97-AF65-F5344CB8AC3E}">
        <p14:creationId xmlns:p14="http://schemas.microsoft.com/office/powerpoint/2010/main" val="171863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78" indent="-172978">
              <a:buFont typeface="Arial" panose="020B0604020202020204" pitchFamily="34" charset="0"/>
              <a:buChar char="•"/>
            </a:pPr>
            <a:r>
              <a:rPr lang="en-US" dirty="0" smtClean="0"/>
              <a:t>The</a:t>
            </a:r>
            <a:r>
              <a:rPr lang="en-US" baseline="0" dirty="0" smtClean="0"/>
              <a:t> new </a:t>
            </a:r>
            <a:r>
              <a:rPr lang="en-US" baseline="0" dirty="0" err="1" smtClean="0"/>
              <a:t>FireCast</a:t>
            </a:r>
            <a:r>
              <a:rPr lang="en-US" baseline="0" dirty="0" smtClean="0"/>
              <a:t> system incorporates so much more digital signal and does so by custom tailoring 49 models for each battalion and each type of incident</a:t>
            </a:r>
          </a:p>
          <a:p>
            <a:pPr marL="172978" indent="-172978">
              <a:buFont typeface="Arial" panose="020B0604020202020204" pitchFamily="34" charset="0"/>
              <a:buChar char="•"/>
            </a:pPr>
            <a:r>
              <a:rPr lang="en-US" baseline="0" dirty="0" smtClean="0"/>
              <a:t>We tested </a:t>
            </a:r>
          </a:p>
          <a:p>
            <a:pPr marL="172978" indent="-172978">
              <a:buFont typeface="Arial" panose="020B0604020202020204" pitchFamily="34" charset="0"/>
              <a:buChar char="•"/>
            </a:pPr>
            <a:r>
              <a:rPr lang="en-US" baseline="0" dirty="0" smtClean="0"/>
              <a:t>In total, we have over 950 different factors that feed the model.</a:t>
            </a:r>
          </a:p>
          <a:p>
            <a:pPr marL="172978" indent="-172978">
              <a:buFont typeface="Arial" panose="020B0604020202020204" pitchFamily="34" charset="0"/>
              <a:buChar char="•"/>
            </a:pPr>
            <a:endParaRPr lang="en-US" baseline="0" dirty="0" smtClean="0"/>
          </a:p>
          <a:p>
            <a:pPr marL="630178" lvl="1" indent="-172978">
              <a:buFont typeface="Arial" panose="020B0604020202020204" pitchFamily="34" charset="0"/>
              <a:buChar char="•"/>
            </a:pPr>
            <a:r>
              <a:rPr lang="en-US" baseline="0" dirty="0" smtClean="0"/>
              <a:t>Structural characteristics now capture more functional use and structural characteristics</a:t>
            </a:r>
          </a:p>
          <a:p>
            <a:pPr marL="630178" lvl="1" indent="-172978">
              <a:buFont typeface="Arial" panose="020B0604020202020204" pitchFamily="34" charset="0"/>
              <a:buChar char="•"/>
            </a:pPr>
            <a:r>
              <a:rPr lang="en-US" baseline="0" dirty="0" smtClean="0"/>
              <a:t>Behavioral information such as complaints are called in on a daily basis– about 5000 complaints citywide per day for excessive noise, cleanliness, air quality, housing problems</a:t>
            </a:r>
          </a:p>
          <a:p>
            <a:pPr marL="630178" lvl="1" indent="-172978">
              <a:buFont typeface="Arial" panose="020B0604020202020204" pitchFamily="34" charset="0"/>
              <a:buChar char="•"/>
            </a:pPr>
            <a:r>
              <a:rPr lang="en-US" baseline="0" dirty="0" smtClean="0"/>
              <a:t>In addition, violation activity from 11 different agencies now will help prioritize our risk inspections</a:t>
            </a:r>
          </a:p>
          <a:p>
            <a:pPr marL="630178" lvl="1" indent="-172978">
              <a:buFont typeface="Arial" panose="020B0604020202020204" pitchFamily="34" charset="0"/>
              <a:buChar char="•"/>
            </a:pPr>
            <a:endParaRPr lang="en-US" dirty="0"/>
          </a:p>
          <a:p>
            <a:pPr marL="172978" indent="-17297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16</a:t>
            </a:fld>
            <a:endParaRPr lang="en-US"/>
          </a:p>
        </p:txBody>
      </p:sp>
    </p:spTree>
    <p:extLst>
      <p:ext uri="{BB962C8B-B14F-4D97-AF65-F5344CB8AC3E}">
        <p14:creationId xmlns:p14="http://schemas.microsoft.com/office/powerpoint/2010/main" val="1777273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point: </a:t>
            </a:r>
          </a:p>
          <a:p>
            <a:pPr marL="173010" indent="-173010">
              <a:buFont typeface="Arial" panose="020B0604020202020204" pitchFamily="34" charset="0"/>
              <a:buChar char="•"/>
            </a:pPr>
            <a:r>
              <a:rPr lang="en-US" dirty="0" smtClean="0"/>
              <a:t>The data inputs are quite dynamic.</a:t>
            </a:r>
          </a:p>
          <a:p>
            <a:pPr marL="173010" indent="-173010">
              <a:buFont typeface="Arial" panose="020B0604020202020204" pitchFamily="34" charset="0"/>
              <a:buChar char="•"/>
            </a:pPr>
            <a:r>
              <a:rPr lang="en-US" dirty="0" smtClean="0"/>
              <a:t>This</a:t>
            </a:r>
            <a:r>
              <a:rPr lang="en-US" baseline="0" dirty="0" smtClean="0"/>
              <a:t> image represents our </a:t>
            </a:r>
            <a:r>
              <a:rPr lang="en-US" baseline="0" dirty="0" err="1" smtClean="0"/>
              <a:t>riskDNA</a:t>
            </a:r>
            <a:r>
              <a:rPr lang="en-US" baseline="0" dirty="0" smtClean="0"/>
              <a:t> or risk sequences for just one of FDNY’s battalions. Each row is a battalion and each column is a period in time. Red indicates high risk rank and blue means low risk rank. </a:t>
            </a:r>
          </a:p>
          <a:p>
            <a:pPr marL="173010" indent="-173010">
              <a:buFont typeface="Arial" panose="020B0604020202020204" pitchFamily="34" charset="0"/>
              <a:buChar char="•"/>
            </a:pPr>
            <a:r>
              <a:rPr lang="en-US" baseline="0" dirty="0" smtClean="0"/>
              <a:t>We find that some buildings are just consistently risky, others jump around, and some are almost never risky</a:t>
            </a:r>
          </a:p>
          <a:p>
            <a:pPr marL="173010" indent="-17301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17</a:t>
            </a:fld>
            <a:endParaRPr lang="en-US"/>
          </a:p>
        </p:txBody>
      </p:sp>
    </p:spTree>
    <p:extLst>
      <p:ext uri="{BB962C8B-B14F-4D97-AF65-F5344CB8AC3E}">
        <p14:creationId xmlns:p14="http://schemas.microsoft.com/office/powerpoint/2010/main" val="145584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18</a:t>
            </a:fld>
            <a:endParaRPr lang="en-US"/>
          </a:p>
        </p:txBody>
      </p:sp>
    </p:spTree>
    <p:extLst>
      <p:ext uri="{BB962C8B-B14F-4D97-AF65-F5344CB8AC3E}">
        <p14:creationId xmlns:p14="http://schemas.microsoft.com/office/powerpoint/2010/main" val="72250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definition?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125906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a:p>
        </p:txBody>
      </p:sp>
    </p:spTree>
    <p:extLst>
      <p:ext uri="{BB962C8B-B14F-4D97-AF65-F5344CB8AC3E}">
        <p14:creationId xmlns:p14="http://schemas.microsoft.com/office/powerpoint/2010/main" val="119639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a:p>
        </p:txBody>
      </p:sp>
    </p:spTree>
    <p:extLst>
      <p:ext uri="{BB962C8B-B14F-4D97-AF65-F5344CB8AC3E}">
        <p14:creationId xmlns:p14="http://schemas.microsoft.com/office/powerpoint/2010/main" val="205164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41159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Prediction problems tend are</a:t>
            </a:r>
            <a:r>
              <a:rPr lang="en-US" baseline="0" dirty="0" smtClean="0"/>
              <a:t> not necessarily causal. The goal is to find a quantitative representation of a phenomenon that uses data to accurately predict a quantity. For example, predicting a stock price, predicting what someone would want to watch on </a:t>
            </a:r>
            <a:r>
              <a:rPr lang="en-US" baseline="0" dirty="0" err="1" smtClean="0"/>
              <a:t>netflix</a:t>
            </a:r>
            <a:r>
              <a:rPr lang="en-US" baseline="0" dirty="0" smtClean="0"/>
              <a:t>, etc.</a:t>
            </a:r>
          </a:p>
          <a:p>
            <a:pPr marL="171450" indent="-171450">
              <a:buFont typeface="Arial" charset="0"/>
              <a:buChar char="•"/>
            </a:pPr>
            <a:r>
              <a:rPr lang="en-US" baseline="0" dirty="0" smtClean="0"/>
              <a:t>This is different from estimation of relationships, which is best described as an empirical decomposition or characterization of a relationship. For example, the marginal value of experience with respect to income. The marginal value of number of rooms in a house with respect to housing sales price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1147059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370484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574442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While any data</a:t>
            </a:r>
            <a:r>
              <a:rPr lang="en-US" baseline="0" dirty="0" smtClean="0"/>
              <a:t> can be used to create a model, the model is only useful if the units fit the decision</a:t>
            </a:r>
            <a:endParaRPr lang="en-US" dirty="0" smtClean="0"/>
          </a:p>
          <a:p>
            <a:pPr marL="171450" indent="-171450">
              <a:buFont typeface="Arial" charset="0"/>
              <a:buChar char="•"/>
            </a:pPr>
            <a:r>
              <a:rPr lang="en-US" dirty="0" smtClean="0"/>
              <a:t>Example: A fighter</a:t>
            </a:r>
            <a:r>
              <a:rPr lang="en-US" baseline="0" dirty="0" smtClean="0"/>
              <a:t> pilot and autopilot cannot control the plane if the flight instrument readings like altitude, speed, among other things are updated every 45 minutes</a:t>
            </a:r>
          </a:p>
          <a:p>
            <a:pPr marL="171450" indent="-171450">
              <a:buFont typeface="Arial" charset="0"/>
              <a:buChar char="•"/>
            </a:pPr>
            <a:r>
              <a:rPr lang="en-US" baseline="0" dirty="0" smtClean="0"/>
              <a:t>Unit of analysis such as time and geography must be refreshed at a rate that is approximately equal to the the decision time step</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771494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Data pipeline is an indication of whether the generation of new data is on a sufficiently quick pace to support a supervised learning model’s use.</a:t>
            </a:r>
          </a:p>
          <a:p>
            <a:pPr marL="628650" lvl="1" indent="-171450">
              <a:buFont typeface="Arial" charset="0"/>
              <a:buChar char="•"/>
            </a:pPr>
            <a:r>
              <a:rPr lang="en-US" baseline="0" dirty="0" smtClean="0"/>
              <a:t>Example: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2057706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89371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98309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Motivating point</a:t>
            </a: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3</a:t>
            </a:fld>
            <a:endParaRPr lang="en-US" dirty="0"/>
          </a:p>
        </p:txBody>
      </p:sp>
    </p:spTree>
    <p:extLst>
      <p:ext uri="{BB962C8B-B14F-4D97-AF65-F5344CB8AC3E}">
        <p14:creationId xmlns:p14="http://schemas.microsoft.com/office/powerpoint/2010/main" val="791990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61492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2019274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123741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81284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217334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864963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1173876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390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1323525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14303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investigation found that the tell-tale signs of fire were </a:t>
            </a:r>
            <a:r>
              <a:rPr lang="en-US" baseline="0" dirty="0" smtClean="0"/>
              <a:t>already in administrative records. The missing piece was bringing it all together for a risk based approach.</a:t>
            </a:r>
            <a:endParaRPr lang="en-US" b="1" i="1" dirty="0">
              <a:solidFill>
                <a:schemeClr val="accent2">
                  <a:lumMod val="50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33BD716-EF1D-46FB-96AF-7F4A0582C0ED}" type="slidenum">
              <a:rPr lang="en-US" smtClean="0"/>
              <a:t>4</a:t>
            </a:fld>
            <a:endParaRPr lang="en-US" dirty="0"/>
          </a:p>
        </p:txBody>
      </p:sp>
    </p:spTree>
    <p:extLst>
      <p:ext uri="{BB962C8B-B14F-4D97-AF65-F5344CB8AC3E}">
        <p14:creationId xmlns:p14="http://schemas.microsoft.com/office/powerpoint/2010/main" val="1561748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67307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statistical perspective, this is a fundamental difference between</a:t>
            </a:r>
            <a:r>
              <a:rPr lang="en-US" baseline="0" dirty="0" smtClean="0"/>
              <a:t> most of the social sciences and data science. </a:t>
            </a:r>
          </a:p>
          <a:p>
            <a:r>
              <a:rPr lang="en-US" baseline="0" dirty="0" smtClean="0"/>
              <a:t>Most of quantitative economics is focused on characterization, but not prediction. Thus, when a model is produced for forecasting, model accuracies are built to predict things it already has seen. More on that later.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781878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1945962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537542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807525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2049611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1180566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941412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675329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49</a:t>
            </a:fld>
            <a:endParaRPr lang="en-US"/>
          </a:p>
        </p:txBody>
      </p:sp>
    </p:spTree>
    <p:extLst>
      <p:ext uri="{BB962C8B-B14F-4D97-AF65-F5344CB8AC3E}">
        <p14:creationId xmlns:p14="http://schemas.microsoft.com/office/powerpoint/2010/main" val="733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5</a:t>
            </a:fld>
            <a:endParaRPr lang="en-US"/>
          </a:p>
        </p:txBody>
      </p:sp>
    </p:spTree>
    <p:extLst>
      <p:ext uri="{BB962C8B-B14F-4D97-AF65-F5344CB8AC3E}">
        <p14:creationId xmlns:p14="http://schemas.microsoft.com/office/powerpoint/2010/main" val="1374140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1516975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84182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52</a:t>
            </a:fld>
            <a:endParaRPr lang="en-US"/>
          </a:p>
        </p:txBody>
      </p:sp>
    </p:spTree>
    <p:extLst>
      <p:ext uri="{BB962C8B-B14F-4D97-AF65-F5344CB8AC3E}">
        <p14:creationId xmlns:p14="http://schemas.microsoft.com/office/powerpoint/2010/main" val="506734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604098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439833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63332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56</a:t>
            </a:fld>
            <a:endParaRPr lang="en-US"/>
          </a:p>
        </p:txBody>
      </p:sp>
    </p:spTree>
    <p:extLst>
      <p:ext uri="{BB962C8B-B14F-4D97-AF65-F5344CB8AC3E}">
        <p14:creationId xmlns:p14="http://schemas.microsoft.com/office/powerpoint/2010/main" val="13366917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57</a:t>
            </a:fld>
            <a:endParaRPr lang="en-US"/>
          </a:p>
        </p:txBody>
      </p:sp>
    </p:spTree>
    <p:extLst>
      <p:ext uri="{BB962C8B-B14F-4D97-AF65-F5344CB8AC3E}">
        <p14:creationId xmlns:p14="http://schemas.microsoft.com/office/powerpoint/2010/main" val="2005931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58</a:t>
            </a:fld>
            <a:endParaRPr lang="en-US"/>
          </a:p>
        </p:txBody>
      </p:sp>
    </p:spTree>
    <p:extLst>
      <p:ext uri="{BB962C8B-B14F-4D97-AF65-F5344CB8AC3E}">
        <p14:creationId xmlns:p14="http://schemas.microsoft.com/office/powerpoint/2010/main" val="1157512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59</a:t>
            </a:fld>
            <a:endParaRPr lang="en-US"/>
          </a:p>
        </p:txBody>
      </p:sp>
    </p:spTree>
    <p:extLst>
      <p:ext uri="{BB962C8B-B14F-4D97-AF65-F5344CB8AC3E}">
        <p14:creationId xmlns:p14="http://schemas.microsoft.com/office/powerpoint/2010/main" val="56706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6</a:t>
            </a:fld>
            <a:endParaRPr lang="en-US"/>
          </a:p>
        </p:txBody>
      </p:sp>
    </p:spTree>
    <p:extLst>
      <p:ext uri="{BB962C8B-B14F-4D97-AF65-F5344CB8AC3E}">
        <p14:creationId xmlns:p14="http://schemas.microsoft.com/office/powerpoint/2010/main" val="1319286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60</a:t>
            </a:fld>
            <a:endParaRPr lang="en-US"/>
          </a:p>
        </p:txBody>
      </p:sp>
    </p:spTree>
    <p:extLst>
      <p:ext uri="{BB962C8B-B14F-4D97-AF65-F5344CB8AC3E}">
        <p14:creationId xmlns:p14="http://schemas.microsoft.com/office/powerpoint/2010/main" val="13236610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61</a:t>
            </a:fld>
            <a:endParaRPr lang="en-US"/>
          </a:p>
        </p:txBody>
      </p:sp>
    </p:spTree>
    <p:extLst>
      <p:ext uri="{BB962C8B-B14F-4D97-AF65-F5344CB8AC3E}">
        <p14:creationId xmlns:p14="http://schemas.microsoft.com/office/powerpoint/2010/main" val="157695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7</a:t>
            </a:fld>
            <a:endParaRPr lang="en-US"/>
          </a:p>
        </p:txBody>
      </p:sp>
    </p:spTree>
    <p:extLst>
      <p:ext uri="{BB962C8B-B14F-4D97-AF65-F5344CB8AC3E}">
        <p14:creationId xmlns:p14="http://schemas.microsoft.com/office/powerpoint/2010/main" val="1057221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get more digital data</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8</a:t>
            </a:fld>
            <a:endParaRPr lang="en-US"/>
          </a:p>
        </p:txBody>
      </p:sp>
    </p:spTree>
    <p:extLst>
      <p:ext uri="{BB962C8B-B14F-4D97-AF65-F5344CB8AC3E}">
        <p14:creationId xmlns:p14="http://schemas.microsoft.com/office/powerpoint/2010/main" val="205120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9</a:t>
            </a:fld>
            <a:endParaRPr lang="en-US"/>
          </a:p>
        </p:txBody>
      </p:sp>
    </p:spTree>
    <p:extLst>
      <p:ext uri="{BB962C8B-B14F-4D97-AF65-F5344CB8AC3E}">
        <p14:creationId xmlns:p14="http://schemas.microsoft.com/office/powerpoint/2010/main" val="182900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17651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3.jpe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19.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3.jpeg"/><Relationship Id="rId11"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3.jpeg"/><Relationship Id="rId12"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wmf"/><Relationship Id="rId6" Type="http://schemas.openxmlformats.org/officeDocument/2006/relationships/image" Target="../media/image9.wmf"/><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0"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934487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5: Intro to Supervised Learning</a:t>
            </a:r>
          </a:p>
          <a:p>
            <a:r>
              <a:rPr lang="en-US" sz="2000" dirty="0" smtClean="0">
                <a:solidFill>
                  <a:schemeClr val="tx2"/>
                </a:solidFill>
                <a:latin typeface="Avenir Book" charset="0"/>
                <a:ea typeface="Avenir Book" charset="0"/>
                <a:cs typeface="Avenir Book" charset="0"/>
              </a:rPr>
              <a:t>Intro to Data Science for Public Policy</a:t>
            </a:r>
          </a:p>
          <a:p>
            <a:r>
              <a:rPr lang="en-US" sz="2000" dirty="0" smtClean="0">
                <a:solidFill>
                  <a:schemeClr val="tx2"/>
                </a:solidFill>
                <a:latin typeface="Avenir Book" charset="0"/>
                <a:ea typeface="Avenir Book" charset="0"/>
                <a:cs typeface="Avenir Book" charset="0"/>
              </a:rPr>
              <a:t>Spring 2018</a:t>
            </a:r>
          </a:p>
          <a:p>
            <a:endParaRPr lang="en-US" sz="2000" dirty="0">
              <a:solidFill>
                <a:schemeClr val="tx2"/>
              </a:solidFill>
              <a:latin typeface="Avenir Book" charset="0"/>
              <a:ea typeface="Avenir Book" charset="0"/>
              <a:cs typeface="Avenir Book" charset="0"/>
            </a:endParaRPr>
          </a:p>
          <a:p>
            <a:r>
              <a:rPr lang="en-US" sz="2000" dirty="0" smtClean="0">
                <a:solidFill>
                  <a:schemeClr val="tx2"/>
                </a:solidFill>
                <a:latin typeface="Avenir Book" charset="0"/>
                <a:ea typeface="Avenir Book" charset="0"/>
                <a:cs typeface="Avenir Book" charset="0"/>
              </a:rPr>
              <a:t>Jeff Chen</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1256633"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125663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8579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44592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60605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76618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9253408"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1256633" y="468807"/>
            <a:ext cx="9634205"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But there may actually be patterns in the data.</a:t>
            </a:r>
            <a:endParaRPr lang="en-US" sz="2800" b="0" i="1" cap="none"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4848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409141"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4091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409141"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409141"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4091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40914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010449"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0104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010449"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010449"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0104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0104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3611757"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3611757"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3611757"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3611757"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36117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36117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5213065"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5213065"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5213065"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5213065"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5213065"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5213065"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6671240"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6671240"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6671240"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6671240"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6671240"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6671240"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8415681"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841568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841568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841568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8415681"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841568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4091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0104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36117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52130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681437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8405916"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391418" y="304920"/>
            <a:ext cx="9634205" cy="699271"/>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err="1" smtClean="0">
                <a:solidFill>
                  <a:schemeClr val="tx1">
                    <a:lumMod val="65000"/>
                    <a:lumOff val="35000"/>
                  </a:schemeClr>
                </a:solidFill>
                <a:latin typeface="Avenir Book" charset="0"/>
                <a:ea typeface="Avenir Book" charset="0"/>
                <a:cs typeface="Avenir Book" charset="0"/>
              </a:rPr>
              <a:t>Pr</a:t>
            </a:r>
            <a:r>
              <a:rPr lang="en-US" sz="3600" b="0" cap="none" dirty="0" smtClean="0">
                <a:solidFill>
                  <a:schemeClr val="tx1">
                    <a:lumMod val="65000"/>
                    <a:lumOff val="35000"/>
                  </a:schemeClr>
                </a:solidFill>
                <a:latin typeface="Avenir Book" charset="0"/>
                <a:ea typeface="Avenir Book" charset="0"/>
                <a:cs typeface="Avenir Book" charset="0"/>
              </a:rPr>
              <a:t>(Fire) = </a:t>
            </a:r>
            <a:r>
              <a:rPr lang="en-US" sz="3600" b="0" i="1" cap="none" dirty="0" smtClean="0">
                <a:solidFill>
                  <a:schemeClr val="tx1">
                    <a:lumMod val="65000"/>
                    <a:lumOff val="35000"/>
                  </a:schemeClr>
                </a:solidFill>
                <a:latin typeface="Avenir Book" charset="0"/>
                <a:ea typeface="Avenir Book" charset="0"/>
                <a:cs typeface="Avenir Book" charset="0"/>
              </a:rPr>
              <a:t>f(Input Features)</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0476677" y="3198629"/>
            <a:ext cx="1965426"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“Dependent Variable”, “Label” or “Target”</a:t>
            </a:r>
            <a:endParaRPr lang="en-US" dirty="0">
              <a:latin typeface="Avenir Book" charset="0"/>
              <a:ea typeface="Avenir Book" charset="0"/>
              <a:cs typeface="Avenir Book" charset="0"/>
            </a:endParaRPr>
          </a:p>
        </p:txBody>
      </p:sp>
      <p:sp>
        <p:nvSpPr>
          <p:cNvPr id="4" name="Right Brace 3"/>
          <p:cNvSpPr/>
          <p:nvPr/>
        </p:nvSpPr>
        <p:spPr>
          <a:xfrm>
            <a:off x="10159052" y="1665394"/>
            <a:ext cx="323634" cy="4543798"/>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10552906" y="955937"/>
            <a:ext cx="1639094"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a:t>
            </a:r>
            <a:r>
              <a:rPr lang="en-US" smtClean="0">
                <a:latin typeface="Avenir Book" charset="0"/>
                <a:ea typeface="Avenir Book" charset="0"/>
                <a:cs typeface="Avenir Book" charset="0"/>
              </a:rPr>
              <a:t>Independent Variable” or “Input Feature”</a:t>
            </a:r>
            <a:endParaRPr lang="en-US" dirty="0">
              <a:latin typeface="Avenir Book" charset="0"/>
              <a:ea typeface="Avenir Book" charset="0"/>
              <a:cs typeface="Avenir Book" charset="0"/>
            </a:endParaRPr>
          </a:p>
        </p:txBody>
      </p:sp>
      <p:sp>
        <p:nvSpPr>
          <p:cNvPr id="53" name="Right Brace 52"/>
          <p:cNvSpPr/>
          <p:nvPr/>
        </p:nvSpPr>
        <p:spPr>
          <a:xfrm>
            <a:off x="10184618" y="1004192"/>
            <a:ext cx="368288" cy="66120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2801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0599" y="571667"/>
            <a:ext cx="5586845" cy="530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781391"/>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2002 to 2013</a:t>
            </a:r>
          </a:p>
          <a:p>
            <a:pPr>
              <a:spcBef>
                <a:spcPts val="0"/>
              </a:spcBef>
            </a:pPr>
            <a:r>
              <a:rPr lang="en-US" dirty="0">
                <a:solidFill>
                  <a:schemeClr val="bg1"/>
                </a:solidFill>
              </a:rPr>
              <a:t>(500 foot grid cells)</a:t>
            </a:r>
            <a:endParaRPr lang="en-US" sz="2400" dirty="0">
              <a:solidFill>
                <a:schemeClr val="bg1"/>
              </a:solidFill>
            </a:endParaRPr>
          </a:p>
        </p:txBody>
      </p:sp>
      <p:sp>
        <p:nvSpPr>
          <p:cNvPr id="7" name="Rectangle 6"/>
          <p:cNvSpPr/>
          <p:nvPr/>
        </p:nvSpPr>
        <p:spPr>
          <a:xfrm>
            <a:off x="-1" y="6175003"/>
            <a:ext cx="13515975" cy="682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37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60020" y="6209193"/>
            <a:ext cx="12710160" cy="648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lum contrast="20000"/>
            <a:extLst>
              <a:ext uri="{28A0092B-C50C-407E-A947-70E740481C1C}">
                <a14:useLocalDpi xmlns:a14="http://schemas.microsoft.com/office/drawing/2010/main"/>
              </a:ext>
            </a:extLst>
          </a:blip>
          <a:srcRect/>
          <a:stretch>
            <a:fillRect/>
          </a:stretch>
        </p:blipFill>
        <p:spPr bwMode="auto">
          <a:xfrm>
            <a:off x="5923806" y="1231884"/>
            <a:ext cx="4599055" cy="436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lum contrast="20000"/>
            <a:extLst>
              <a:ext uri="{28A0092B-C50C-407E-A947-70E740481C1C}">
                <a14:useLocalDpi xmlns:a14="http://schemas.microsoft.com/office/drawing/2010/main"/>
              </a:ext>
            </a:extLst>
          </a:blip>
          <a:srcRect/>
          <a:stretch>
            <a:fillRect/>
          </a:stretch>
        </p:blipFill>
        <p:spPr bwMode="auto">
          <a:xfrm>
            <a:off x="1524000" y="1251274"/>
            <a:ext cx="4599432" cy="43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1080882"/>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Residential Fires</a:t>
            </a:r>
          </a:p>
          <a:p>
            <a:r>
              <a:rPr lang="en-US" sz="1400" i="1" dirty="0">
                <a:solidFill>
                  <a:schemeClr val="bg1">
                    <a:lumMod val="75000"/>
                  </a:schemeClr>
                </a:solidFill>
              </a:rPr>
              <a:t>(One + Two Family Homes)</a:t>
            </a:r>
            <a:endParaRPr lang="en-US" i="1" dirty="0">
              <a:solidFill>
                <a:schemeClr val="bg1">
                  <a:lumMod val="75000"/>
                </a:schemeClr>
              </a:solidFill>
            </a:endParaRPr>
          </a:p>
          <a:p>
            <a:pPr>
              <a:spcBef>
                <a:spcPts val="0"/>
              </a:spcBef>
            </a:pPr>
            <a:endParaRPr lang="en-US" sz="2400" dirty="0">
              <a:solidFill>
                <a:schemeClr val="bg1"/>
              </a:solidFill>
            </a:endParaRPr>
          </a:p>
        </p:txBody>
      </p:sp>
      <p:sp>
        <p:nvSpPr>
          <p:cNvPr id="9" name="Content Placeholder 2"/>
          <p:cNvSpPr txBox="1">
            <a:spLocks/>
          </p:cNvSpPr>
          <p:nvPr/>
        </p:nvSpPr>
        <p:spPr>
          <a:xfrm>
            <a:off x="6498374" y="1100273"/>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dirty="0">
                <a:solidFill>
                  <a:schemeClr val="bg1"/>
                </a:solidFill>
              </a:rPr>
              <a:t>Commercial </a:t>
            </a:r>
          </a:p>
          <a:p>
            <a:pPr>
              <a:spcBef>
                <a:spcPts val="0"/>
              </a:spcBef>
            </a:pPr>
            <a:r>
              <a:rPr lang="en-US" dirty="0">
                <a:solidFill>
                  <a:schemeClr val="bg1"/>
                </a:solidFill>
              </a:rPr>
              <a:t>+ High-rise fires</a:t>
            </a:r>
          </a:p>
          <a:p>
            <a:pPr>
              <a:spcBef>
                <a:spcPts val="0"/>
              </a:spcBef>
            </a:pPr>
            <a:r>
              <a:rPr lang="en-US" sz="1600" i="1" dirty="0">
                <a:solidFill>
                  <a:schemeClr val="bg1">
                    <a:lumMod val="65000"/>
                  </a:schemeClr>
                </a:solidFill>
              </a:rPr>
              <a:t>(</a:t>
            </a:r>
            <a:r>
              <a:rPr lang="en-US" sz="1600" i="1" dirty="0" err="1">
                <a:solidFill>
                  <a:schemeClr val="bg1">
                    <a:lumMod val="65000"/>
                  </a:schemeClr>
                </a:solidFill>
              </a:rPr>
              <a:t>FireCast</a:t>
            </a:r>
            <a:r>
              <a:rPr lang="en-US" sz="1600" i="1" dirty="0">
                <a:solidFill>
                  <a:schemeClr val="bg1">
                    <a:lumMod val="65000"/>
                  </a:schemeClr>
                </a:solidFill>
              </a:rPr>
              <a:t> universe)</a:t>
            </a:r>
          </a:p>
        </p:txBody>
      </p:sp>
      <p:pic>
        <p:nvPicPr>
          <p:cNvPr id="12"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05740" y="6304099"/>
            <a:ext cx="12397740" cy="553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915884" y="274640"/>
            <a:ext cx="7053945"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bg1"/>
                </a:solidFill>
                <a:latin typeface="Avenir Book" charset="0"/>
                <a:ea typeface="Avenir Book" charset="0"/>
                <a:cs typeface="Avenir Book" charset="0"/>
              </a:rPr>
              <a:t>Fire Incidence </a:t>
            </a:r>
            <a:r>
              <a:rPr lang="en-US" sz="2800" cap="none" dirty="0">
                <a:latin typeface="Avenir Book" charset="0"/>
                <a:ea typeface="Avenir Book" charset="0"/>
                <a:cs typeface="Avenir Book" charset="0"/>
              </a:rPr>
              <a:t>+ Building Use</a:t>
            </a:r>
          </a:p>
        </p:txBody>
      </p:sp>
      <p:graphicFrame>
        <p:nvGraphicFramePr>
          <p:cNvPr id="9" name="Chart 8"/>
          <p:cNvGraphicFramePr>
            <a:graphicFrameLocks/>
          </p:cNvGraphicFramePr>
          <p:nvPr>
            <p:extLst>
              <p:ext uri="{D42A27DB-BD31-4B8C-83A1-F6EECF244321}">
                <p14:modId xmlns:p14="http://schemas.microsoft.com/office/powerpoint/2010/main" val="2063752604"/>
              </p:ext>
            </p:extLst>
          </p:nvPr>
        </p:nvGraphicFramePr>
        <p:xfrm>
          <a:off x="489098" y="898635"/>
          <a:ext cx="11156802" cy="5204453"/>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304099"/>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105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a:off x="6732084" y="0"/>
            <a:ext cx="5459916" cy="340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221237" y="3118342"/>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53078" y="4517376"/>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15071" y="1134397"/>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625" y="18118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43604" y="181485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140" y="231344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29089" y="231646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140" y="279392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29089" y="27969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7140" y="326408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29089" y="326710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140" y="372923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29089" y="373224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140" y="419159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29089" y="41946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889919" y="1062383"/>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462808" y="1062382"/>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2.0</a:t>
            </a:r>
          </a:p>
        </p:txBody>
      </p:sp>
      <p:sp>
        <p:nvSpPr>
          <p:cNvPr id="19" name="TextBox 18"/>
          <p:cNvSpPr txBox="1"/>
          <p:nvPr/>
        </p:nvSpPr>
        <p:spPr>
          <a:xfrm>
            <a:off x="3182809" y="1476508"/>
            <a:ext cx="1751295" cy="156966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31592" y="540891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2065575" y="5807962"/>
            <a:ext cx="125038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Retail Sq. Ft = 6300 sf</a:t>
            </a:r>
          </a:p>
        </p:txBody>
      </p:sp>
      <p:sp>
        <p:nvSpPr>
          <p:cNvPr id="27" name="TextBox 26"/>
          <p:cNvSpPr txBox="1"/>
          <p:nvPr/>
        </p:nvSpPr>
        <p:spPr>
          <a:xfrm>
            <a:off x="3144069" y="3270582"/>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t>Previous Fires </a:t>
            </a:r>
          </a:p>
          <a:p>
            <a:r>
              <a:rPr lang="en-US" dirty="0"/>
              <a:t>or Injury</a:t>
            </a:r>
          </a:p>
        </p:txBody>
      </p:sp>
      <p:sp>
        <p:nvSpPr>
          <p:cNvPr id="5" name="Cube 4"/>
          <p:cNvSpPr/>
          <p:nvPr/>
        </p:nvSpPr>
        <p:spPr>
          <a:xfrm>
            <a:off x="897177" y="1503730"/>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06033"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24918"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11147" y="23075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06033"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24918"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11147" y="27879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6033"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24918"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11147" y="3258146"/>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6033"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24918"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11147" y="372328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6033"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24918"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11147" y="41856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49577" y="4693387"/>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02331" y="4719917"/>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34634" y="4694343"/>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471977" y="1503731"/>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97178" y="1503729"/>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167448" y="1569913"/>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44193" y="5782342"/>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594370" y="4531307"/>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Book" charset="0"/>
              <a:ea typeface="Avenir Book" charset="0"/>
              <a:cs typeface="Avenir Book" charset="0"/>
            </a:endParaRPr>
          </a:p>
        </p:txBody>
      </p:sp>
      <p:sp>
        <p:nvSpPr>
          <p:cNvPr id="133" name="TextBox 132"/>
          <p:cNvSpPr txBox="1"/>
          <p:nvPr/>
        </p:nvSpPr>
        <p:spPr>
          <a:xfrm>
            <a:off x="2104401" y="2824603"/>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773148" y="1920434"/>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773148" y="3149949"/>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559269" y="5213467"/>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182809" y="5661070"/>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2964014" y="4768835"/>
            <a:ext cx="733871" cy="91903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471977" y="1839730"/>
            <a:ext cx="710830" cy="61022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2293453" y="3561295"/>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790031" y="4723867"/>
            <a:ext cx="583478" cy="215444"/>
          </a:xfrm>
          <a:prstGeom prst="rect">
            <a:avLst/>
          </a:prstGeom>
          <a:noFill/>
        </p:spPr>
        <p:txBody>
          <a:bodyPr wrap="square" rtlCol="0">
            <a:spAutoFit/>
          </a:bodyPr>
          <a:lstStyle/>
          <a:p>
            <a:r>
              <a:rPr lang="en-US" sz="800" dirty="0">
                <a:solidFill>
                  <a:schemeClr val="bg1"/>
                </a:solidFill>
                <a:latin typeface="Agency FB" panose="020B0503020202020204" pitchFamily="34" charset="0"/>
              </a:rPr>
              <a:t>Giorgio’s</a:t>
            </a:r>
          </a:p>
        </p:txBody>
      </p:sp>
      <p:cxnSp>
        <p:nvCxnSpPr>
          <p:cNvPr id="154" name="Straight Arrow Connector 153"/>
          <p:cNvCxnSpPr>
            <a:endCxn id="1036" idx="3"/>
          </p:cNvCxnSpPr>
          <p:nvPr/>
        </p:nvCxnSpPr>
        <p:spPr>
          <a:xfrm flipH="1">
            <a:off x="2373509" y="3588508"/>
            <a:ext cx="1268684" cy="124308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1549231" y="4694343"/>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49231" y="4930245"/>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0985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509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253815" y="4949399"/>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927305" y="4538003"/>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Central Brooklyn</a:t>
            </a:r>
          </a:p>
        </p:txBody>
      </p:sp>
      <p:sp>
        <p:nvSpPr>
          <p:cNvPr id="175" name="TextBox 174"/>
          <p:cNvSpPr txBox="1"/>
          <p:nvPr/>
        </p:nvSpPr>
        <p:spPr>
          <a:xfrm>
            <a:off x="7053026" y="227784"/>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2.0: </a:t>
            </a:r>
          </a:p>
          <a:p>
            <a:pPr algn="r"/>
            <a:r>
              <a:rPr lang="en-US" sz="2000" b="0" dirty="0">
                <a:solidFill>
                  <a:schemeClr val="tx1">
                    <a:lumMod val="65000"/>
                    <a:lumOff val="35000"/>
                  </a:schemeClr>
                </a:solidFill>
                <a:latin typeface="Avenir Book" charset="0"/>
                <a:ea typeface="Avenir Book" charset="0"/>
                <a:cs typeface="Avenir Book" charset="0"/>
              </a:rPr>
              <a:t>Consistent Risk Model</a:t>
            </a:r>
          </a:p>
        </p:txBody>
      </p:sp>
      <p:sp>
        <p:nvSpPr>
          <p:cNvPr id="1052" name="Rectangle 1051"/>
          <p:cNvSpPr/>
          <p:nvPr/>
        </p:nvSpPr>
        <p:spPr>
          <a:xfrm>
            <a:off x="765924" y="404044"/>
            <a:ext cx="3015000" cy="892552"/>
          </a:xfrm>
          <a:prstGeom prst="rect">
            <a:avLst/>
          </a:prstGeom>
        </p:spPr>
        <p:txBody>
          <a:bodyPr wrap="square">
            <a:spAutoFit/>
          </a:bodyPr>
          <a:lstStyle/>
          <a:p>
            <a:pPr algn="ctr"/>
            <a:r>
              <a:rPr lang="en-US" sz="1600" dirty="0">
                <a:solidFill>
                  <a:schemeClr val="tx1">
                    <a:lumMod val="65000"/>
                    <a:lumOff val="35000"/>
                  </a:schemeClr>
                </a:solidFill>
                <a:latin typeface="Avenir Book" charset="0"/>
                <a:ea typeface="Avenir Book" charset="0"/>
                <a:cs typeface="Avenir Book" charset="0"/>
              </a:rPr>
              <a:t>Example building with risk score </a:t>
            </a:r>
          </a:p>
          <a:p>
            <a:pPr algn="ctr"/>
            <a:r>
              <a:rPr lang="en-US" sz="2000" b="1" dirty="0">
                <a:solidFill>
                  <a:srgbClr val="FF0000"/>
                </a:solidFill>
                <a:latin typeface="Avenir Book" charset="0"/>
                <a:ea typeface="Avenir Book" charset="0"/>
                <a:cs typeface="Avenir Book" charset="0"/>
              </a:rPr>
              <a:t>99%</a:t>
            </a:r>
          </a:p>
        </p:txBody>
      </p:sp>
      <p:sp>
        <p:nvSpPr>
          <p:cNvPr id="181" name="TextBox 180"/>
          <p:cNvSpPr txBox="1"/>
          <p:nvPr/>
        </p:nvSpPr>
        <p:spPr>
          <a:xfrm>
            <a:off x="7128969" y="1118222"/>
            <a:ext cx="3820171" cy="1107996"/>
          </a:xfrm>
          <a:prstGeom prst="rect">
            <a:avLst/>
          </a:prstGeom>
          <a:noFill/>
        </p:spPr>
        <p:txBody>
          <a:bodyPr wrap="square" rtlCol="0" anchor="ctr">
            <a:spAutoFit/>
          </a:bodyPr>
          <a:lstStyle/>
          <a:p>
            <a:r>
              <a:rPr lang="en-US" sz="2800" b="1" dirty="0">
                <a:solidFill>
                  <a:schemeClr val="tx1">
                    <a:lumMod val="65000"/>
                    <a:lumOff val="35000"/>
                  </a:schemeClr>
                </a:solidFill>
                <a:latin typeface="Helvetica" panose="020B0604020202020204" pitchFamily="34" charset="0"/>
                <a:cs typeface="Helvetica" panose="020B0604020202020204" pitchFamily="34" charset="0"/>
              </a:rPr>
              <a:t>   </a:t>
            </a:r>
            <a:r>
              <a:rPr lang="en-US" sz="2800" b="1" dirty="0" err="1">
                <a:solidFill>
                  <a:schemeClr val="tx1">
                    <a:lumMod val="65000"/>
                    <a:lumOff val="35000"/>
                  </a:schemeClr>
                </a:solidFill>
                <a:latin typeface="Helvetica" panose="020B0604020202020204" pitchFamily="34" charset="0"/>
                <a:cs typeface="Helvetica" panose="020B0604020202020204" pitchFamily="34" charset="0"/>
              </a:rPr>
              <a:t>Prob</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66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14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a:t>
            </a:r>
            <a:r>
              <a:rPr lang="en-US" sz="3600" b="1" dirty="0">
                <a:solidFill>
                  <a:schemeClr val="tx1">
                    <a:lumMod val="65000"/>
                    <a:lumOff val="35000"/>
                  </a:schemeClr>
                </a:solidFill>
                <a:latin typeface="Helvetica" panose="020B0604020202020204" pitchFamily="34" charset="0"/>
                <a:cs typeface="Helvetica" panose="020B0604020202020204" pitchFamily="34" charset="0"/>
              </a:rPr>
              <a:t>      </a:t>
            </a:r>
          </a:p>
        </p:txBody>
      </p:sp>
      <p:pic>
        <p:nvPicPr>
          <p:cNvPr id="182" name="Picture 2" descr="http://www.psdgraphics.com/file/flame-symbol.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531129" y="1012488"/>
            <a:ext cx="683408" cy="126188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http://images.all-free-download.com/images/graphiclarge/buildings2icon64x64_115670.jpg"/>
          <p:cNvPicPr>
            <a:picLocks noChangeAspect="1" noChangeArrowheads="1"/>
          </p:cNvPicPr>
          <p:nvPr/>
        </p:nvPicPr>
        <p:blipFill rotWithShape="1">
          <a:blip r:embed="rId4"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510939" y="1250420"/>
            <a:ext cx="1150119" cy="882823"/>
          </a:xfrm>
          <a:prstGeom prst="rect">
            <a:avLst/>
          </a:prstGeom>
          <a:noFill/>
          <a:extLst>
            <a:ext uri="{909E8E84-426E-40DD-AFC4-6F175D3DCCD1}">
              <a14:hiddenFill xmlns:a14="http://schemas.microsoft.com/office/drawing/2010/main">
                <a:solidFill>
                  <a:srgbClr val="FFFFFF"/>
                </a:solidFill>
              </a14:hiddenFill>
            </a:ext>
          </a:extLst>
        </p:spPr>
      </p:pic>
      <p:sp>
        <p:nvSpPr>
          <p:cNvPr id="187" name="Content Placeholder 2"/>
          <p:cNvSpPr txBox="1">
            <a:spLocks/>
          </p:cNvSpPr>
          <p:nvPr/>
        </p:nvSpPr>
        <p:spPr>
          <a:xfrm>
            <a:off x="7223680" y="2264902"/>
            <a:ext cx="3747355" cy="852871"/>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r"/>
            <a:r>
              <a:rPr lang="en-US" i="1" dirty="0">
                <a:solidFill>
                  <a:schemeClr val="tx1">
                    <a:lumMod val="65000"/>
                    <a:lumOff val="35000"/>
                  </a:schemeClr>
                </a:solidFill>
                <a:latin typeface="Avenir Book" charset="0"/>
                <a:ea typeface="Avenir Book" charset="0"/>
                <a:cs typeface="Avenir Book" charset="0"/>
              </a:rPr>
              <a:t>Probability of </a:t>
            </a:r>
            <a:r>
              <a:rPr lang="en-US" b="1" i="1" dirty="0">
                <a:solidFill>
                  <a:schemeClr val="accent6">
                    <a:lumMod val="75000"/>
                  </a:schemeClr>
                </a:solidFill>
                <a:latin typeface="Avenir Book" charset="0"/>
                <a:ea typeface="Avenir Book" charset="0"/>
                <a:cs typeface="Avenir Book" charset="0"/>
              </a:rPr>
              <a:t>fire ignition </a:t>
            </a:r>
            <a:r>
              <a:rPr lang="en-US" i="1" dirty="0">
                <a:solidFill>
                  <a:schemeClr val="tx1">
                    <a:lumMod val="65000"/>
                    <a:lumOff val="35000"/>
                  </a:schemeClr>
                </a:solidFill>
                <a:latin typeface="Avenir Book" charset="0"/>
                <a:ea typeface="Avenir Book" charset="0"/>
                <a:cs typeface="Avenir Book" charset="0"/>
              </a:rPr>
              <a:t>given structural characteristics</a:t>
            </a:r>
          </a:p>
        </p:txBody>
      </p:sp>
      <p:cxnSp>
        <p:nvCxnSpPr>
          <p:cNvPr id="134" name="Straight Connector 133"/>
          <p:cNvCxnSpPr/>
          <p:nvPr/>
        </p:nvCxnSpPr>
        <p:spPr>
          <a:xfrm>
            <a:off x="6732083" y="7937"/>
            <a:ext cx="0" cy="6808864"/>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2" name="Content Placeholder 2"/>
          <p:cNvSpPr txBox="1">
            <a:spLocks/>
          </p:cNvSpPr>
          <p:nvPr/>
        </p:nvSpPr>
        <p:spPr>
          <a:xfrm>
            <a:off x="7639083" y="3653449"/>
            <a:ext cx="3518273" cy="2636992"/>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Impact (</a:t>
            </a:r>
            <a:r>
              <a:rPr lang="en-US" i="1" dirty="0" err="1">
                <a:solidFill>
                  <a:schemeClr val="bg1">
                    <a:lumMod val="50000"/>
                  </a:schemeClr>
                </a:solidFill>
                <a:latin typeface="Avenir Book" charset="0"/>
                <a:ea typeface="Avenir Book" charset="0"/>
                <a:cs typeface="Avenir Book" charset="0"/>
              </a:rPr>
              <a:t>Avg</a:t>
            </a:r>
            <a:r>
              <a:rPr lang="en-US" i="1" dirty="0">
                <a:solidFill>
                  <a:schemeClr val="bg1">
                    <a:lumMod val="50000"/>
                  </a:schemeClr>
                </a:solidFill>
                <a:latin typeface="Avenir Book" charset="0"/>
                <a:ea typeface="Avenir Book" charset="0"/>
                <a:cs typeface="Avenir Book" charset="0"/>
              </a:rPr>
              <a:t> # violations)</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30 days = +</a:t>
            </a:r>
            <a:r>
              <a:rPr lang="en-US" sz="2600" b="1" i="1" dirty="0">
                <a:solidFill>
                  <a:srgbClr val="00B050"/>
                </a:solidFill>
                <a:latin typeface="Avenir Book" charset="0"/>
                <a:ea typeface="Avenir Book" charset="0"/>
                <a:cs typeface="Avenir Book" charset="0"/>
              </a:rPr>
              <a:t>19% </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60 days = +</a:t>
            </a:r>
            <a:r>
              <a:rPr lang="en-US" sz="1900" i="1" dirty="0">
                <a:solidFill>
                  <a:srgbClr val="00B050"/>
                </a:solidFill>
                <a:latin typeface="Avenir Book" charset="0"/>
                <a:ea typeface="Avenir Book" charset="0"/>
                <a:cs typeface="Avenir Book" charset="0"/>
              </a:rPr>
              <a:t>10%</a:t>
            </a:r>
            <a:endParaRPr lang="en-US" sz="1700" i="1" dirty="0">
              <a:solidFill>
                <a:schemeClr val="bg1">
                  <a:lumMod val="50000"/>
                </a:schemeClr>
              </a:solidFill>
              <a:latin typeface="Avenir Book" charset="0"/>
              <a:ea typeface="Avenir Book" charset="0"/>
              <a:cs typeface="Avenir Book" charset="0"/>
            </a:endParaRPr>
          </a:p>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Pre-Incident Rate</a:t>
            </a:r>
          </a:p>
          <a:p>
            <a:pPr marL="800100" lvl="1" indent="-342900">
              <a:buFont typeface="Arial" panose="020B0604020202020204" pitchFamily="34" charset="0"/>
              <a:buChar char="•"/>
            </a:pPr>
            <a:r>
              <a:rPr lang="en-US" b="1" i="1" dirty="0">
                <a:solidFill>
                  <a:srgbClr val="00B050"/>
                </a:solidFill>
                <a:latin typeface="Avenir Book" charset="0"/>
                <a:ea typeface="Avenir Book" charset="0"/>
                <a:cs typeface="Avenir Book" charset="0"/>
              </a:rPr>
              <a:t>16.5% </a:t>
            </a:r>
            <a:r>
              <a:rPr lang="en-US" i="1" dirty="0">
                <a:solidFill>
                  <a:schemeClr val="bg1">
                    <a:lumMod val="50000"/>
                  </a:schemeClr>
                </a:solidFill>
                <a:latin typeface="Avenir Book" charset="0"/>
                <a:ea typeface="Avenir Book" charset="0"/>
                <a:cs typeface="Avenir Book" charset="0"/>
              </a:rPr>
              <a:t>of buildings that experience a fire were inspected within 90 days before the day of </a:t>
            </a:r>
            <a:r>
              <a:rPr lang="en-US" i="1" dirty="0" smtClean="0">
                <a:solidFill>
                  <a:schemeClr val="bg1">
                    <a:lumMod val="50000"/>
                  </a:schemeClr>
                </a:solidFill>
                <a:latin typeface="Avenir Book" charset="0"/>
                <a:ea typeface="Avenir Book" charset="0"/>
                <a:cs typeface="Avenir Book" charset="0"/>
              </a:rPr>
              <a:t>incident</a:t>
            </a:r>
            <a:endParaRPr lang="en-US" i="1" dirty="0">
              <a:solidFill>
                <a:schemeClr val="bg1">
                  <a:lumMod val="50000"/>
                </a:schemeClr>
              </a:solidFill>
              <a:latin typeface="Avenir Book" charset="0"/>
              <a:ea typeface="Avenir Book" charset="0"/>
              <a:cs typeface="Avenir Book" charset="0"/>
            </a:endParaRPr>
          </a:p>
        </p:txBody>
      </p:sp>
      <p:cxnSp>
        <p:nvCxnSpPr>
          <p:cNvPr id="193" name="Straight Connector 192"/>
          <p:cNvCxnSpPr/>
          <p:nvPr/>
        </p:nvCxnSpPr>
        <p:spPr>
          <a:xfrm flipV="1">
            <a:off x="6732084" y="3391463"/>
            <a:ext cx="5459916" cy="2738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6739340" y="3120884"/>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DEFINITION</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7" name="Rectangle 196"/>
          <p:cNvSpPr/>
          <p:nvPr/>
        </p:nvSpPr>
        <p:spPr>
          <a:xfrm>
            <a:off x="6739340" y="3419526"/>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IMPACT</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8" name="Rectangle 197"/>
          <p:cNvSpPr/>
          <p:nvPr/>
        </p:nvSpPr>
        <p:spPr>
          <a:xfrm rot="16200000">
            <a:off x="5558569" y="3775087"/>
            <a:ext cx="1997096" cy="307777"/>
          </a:xfrm>
          <a:prstGeom prst="rect">
            <a:avLst/>
          </a:prstGeom>
        </p:spPr>
        <p:txBody>
          <a:bodyPr wrap="square">
            <a:spAutoFit/>
          </a:bodyPr>
          <a:lstStyle/>
          <a:p>
            <a:pPr algn="r"/>
            <a:r>
              <a:rPr lang="en-US" sz="1400" b="1" dirty="0">
                <a:solidFill>
                  <a:schemeClr val="bg1">
                    <a:lumMod val="75000"/>
                  </a:schemeClr>
                </a:solidFill>
                <a:latin typeface="Segoe UI Light" panose="020B0502040204020203" pitchFamily="34" charset="0"/>
                <a:cs typeface="Arial" pitchFamily="34" charset="0"/>
              </a:rPr>
              <a:t>EXAMPLE</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201" name="Rectangle 200"/>
          <p:cNvSpPr/>
          <p:nvPr/>
        </p:nvSpPr>
        <p:spPr>
          <a:xfrm>
            <a:off x="641929" y="102559"/>
            <a:ext cx="3262990" cy="369332"/>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Model for Citywide Use</a:t>
            </a:r>
          </a:p>
        </p:txBody>
      </p:sp>
      <p:sp>
        <p:nvSpPr>
          <p:cNvPr id="202" name="Rectangle 201"/>
          <p:cNvSpPr/>
          <p:nvPr/>
        </p:nvSpPr>
        <p:spPr>
          <a:xfrm>
            <a:off x="3552673" y="1138697"/>
            <a:ext cx="3365519" cy="369332"/>
          </a:xfrm>
          <a:prstGeom prst="rect">
            <a:avLst/>
          </a:prstGeom>
        </p:spPr>
        <p:txBody>
          <a:bodyPr wrap="square">
            <a:spAutoFit/>
          </a:bodyPr>
          <a:lstStyle/>
          <a:p>
            <a:r>
              <a:rPr lang="en-US" b="1" dirty="0">
                <a:solidFill>
                  <a:schemeClr val="accent6">
                    <a:lumMod val="50000"/>
                  </a:schemeClr>
                </a:solidFill>
                <a:latin typeface="Avenir Book" charset="0"/>
                <a:ea typeface="Avenir Book" charset="0"/>
                <a:cs typeface="Avenir Book" charset="0"/>
              </a:rPr>
              <a:t>Structural</a:t>
            </a:r>
            <a:endParaRPr lang="en-US" sz="2000" b="1" dirty="0">
              <a:solidFill>
                <a:schemeClr val="accent6">
                  <a:lumMod val="50000"/>
                </a:schemeClr>
              </a:solidFill>
              <a:latin typeface="Avenir Book" charset="0"/>
              <a:ea typeface="Avenir Book" charset="0"/>
              <a:cs typeface="Avenir Book" charset="0"/>
            </a:endParaRPr>
          </a:p>
        </p:txBody>
      </p:sp>
      <p:pic>
        <p:nvPicPr>
          <p:cNvPr id="203" name="Picture 202" descr="http://images.all-free-download.com/images/graphiclarge/buildings2icon64x64_115670.jpg"/>
          <p:cNvPicPr>
            <a:picLocks noChangeAspect="1" noChangeArrowheads="1"/>
          </p:cNvPicPr>
          <p:nvPr/>
        </p:nvPicPr>
        <p:blipFill rotWithShape="1">
          <a:blip r:embed="rId5"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091834" y="1135317"/>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www.fdnyfoundation.org/wp-content/uploads/379x250_fdny_logo.jpg"/>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2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0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2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02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3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3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43"/>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4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14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036"/>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61"/>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04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6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6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6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7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52"/>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19" grpId="0"/>
      <p:bldP spid="22" grpId="0"/>
      <p:bldP spid="25" grpId="0"/>
      <p:bldP spid="27"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181" grpId="0"/>
      <p:bldP spid="187" grpId="0"/>
      <p:bldP spid="192" grpId="0"/>
      <p:bldP spid="201" grpId="0"/>
      <p:bldP spid="2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518622" y="0"/>
            <a:ext cx="5926802" cy="275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174379" y="3222590"/>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06220" y="4621624"/>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61929" y="1238645"/>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33" y="19160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90462" y="191910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7873" y="241626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5947" y="24207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873" y="289673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5947" y="29011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873" y="33669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5947" y="337135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7873" y="383204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75947" y="383649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873" y="429441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75947" y="429885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36777" y="1166631"/>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99357" y="1139800"/>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3.0</a:t>
            </a:r>
          </a:p>
        </p:txBody>
      </p:sp>
      <p:sp>
        <p:nvSpPr>
          <p:cNvPr id="19" name="TextBox 18"/>
          <p:cNvSpPr txBox="1"/>
          <p:nvPr/>
        </p:nvSpPr>
        <p:spPr>
          <a:xfrm>
            <a:off x="3229667" y="1680658"/>
            <a:ext cx="1935479" cy="13849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78450" y="5513163"/>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1604262" y="5836884"/>
            <a:ext cx="2140761"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 Retail SF= 29.5%</a:t>
            </a:r>
          </a:p>
          <a:p>
            <a:r>
              <a:rPr lang="en-US" dirty="0">
                <a:solidFill>
                  <a:schemeClr val="accent6">
                    <a:lumMod val="50000"/>
                  </a:schemeClr>
                </a:solidFill>
                <a:latin typeface="Avenir Book" charset="0"/>
                <a:ea typeface="Avenir Book" charset="0"/>
                <a:cs typeface="Avenir Book" charset="0"/>
              </a:rPr>
              <a:t>%Residential SF= 70.5%</a:t>
            </a:r>
          </a:p>
          <a:p>
            <a:r>
              <a:rPr lang="en-US" dirty="0">
                <a:solidFill>
                  <a:schemeClr val="accent6">
                    <a:lumMod val="50000"/>
                  </a:schemeClr>
                </a:solidFill>
                <a:latin typeface="Avenir Book" charset="0"/>
                <a:ea typeface="Avenir Book" charset="0"/>
                <a:cs typeface="Avenir Book" charset="0"/>
              </a:rPr>
              <a:t>%Storage, %Factory, %Garage, %Office, %Other SF = 0%</a:t>
            </a:r>
          </a:p>
        </p:txBody>
      </p:sp>
      <p:sp>
        <p:nvSpPr>
          <p:cNvPr id="5" name="Cube 4"/>
          <p:cNvSpPr/>
          <p:nvPr/>
        </p:nvSpPr>
        <p:spPr>
          <a:xfrm>
            <a:off x="944035" y="1607978"/>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52891"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71776"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8005" y="24117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2891"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71776"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58005" y="289222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52891"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71776"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8005" y="3362394"/>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52891"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71776"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58005" y="382753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52891"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71776"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8005" y="428990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6435" y="4797635"/>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49189" y="4824165"/>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81492" y="4798591"/>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18835" y="1607979"/>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44036" y="1607977"/>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029249" y="1674161"/>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43449" y="5886590"/>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641228" y="4635555"/>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TextBox 132"/>
          <p:cNvSpPr txBox="1"/>
          <p:nvPr/>
        </p:nvSpPr>
        <p:spPr>
          <a:xfrm>
            <a:off x="2151259" y="2928851"/>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820006" y="2024682"/>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820006" y="3254197"/>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606127" y="5317715"/>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328508" y="5701924"/>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3010873" y="4873083"/>
            <a:ext cx="849349" cy="89223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300674" y="1951184"/>
            <a:ext cx="1027155" cy="977666"/>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836889" y="4828115"/>
            <a:ext cx="583478" cy="200055"/>
          </a:xfrm>
          <a:prstGeom prst="rect">
            <a:avLst/>
          </a:prstGeom>
          <a:noFill/>
        </p:spPr>
        <p:txBody>
          <a:bodyPr wrap="square" rtlCol="0">
            <a:spAutoFit/>
          </a:bodyPr>
          <a:lstStyle/>
          <a:p>
            <a:r>
              <a:rPr lang="en-US" sz="700" dirty="0">
                <a:solidFill>
                  <a:schemeClr val="bg1"/>
                </a:solidFill>
                <a:latin typeface="Avenir Book" charset="0"/>
                <a:ea typeface="Avenir Book" charset="0"/>
                <a:cs typeface="Avenir Book" charset="0"/>
              </a:rPr>
              <a:t>Giorgio’s</a:t>
            </a:r>
          </a:p>
        </p:txBody>
      </p:sp>
      <p:sp>
        <p:nvSpPr>
          <p:cNvPr id="161" name="Rectangle 160"/>
          <p:cNvSpPr/>
          <p:nvPr/>
        </p:nvSpPr>
        <p:spPr>
          <a:xfrm>
            <a:off x="1596089" y="4798591"/>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96089" y="5034493"/>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1454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978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300673" y="5053647"/>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435547" y="3893130"/>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Battalion 2</a:t>
            </a:r>
          </a:p>
        </p:txBody>
      </p:sp>
      <p:sp>
        <p:nvSpPr>
          <p:cNvPr id="175" name="TextBox 174"/>
          <p:cNvSpPr txBox="1"/>
          <p:nvPr/>
        </p:nvSpPr>
        <p:spPr>
          <a:xfrm>
            <a:off x="6705568" y="109869"/>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3.0: </a:t>
            </a:r>
          </a:p>
          <a:p>
            <a:pPr algn="r"/>
            <a:r>
              <a:rPr lang="en-US" sz="2000" b="0" dirty="0">
                <a:solidFill>
                  <a:schemeClr val="tx1">
                    <a:lumMod val="65000"/>
                    <a:lumOff val="35000"/>
                  </a:schemeClr>
                </a:solidFill>
                <a:latin typeface="Avenir Book" charset="0"/>
                <a:ea typeface="Avenir Book" charset="0"/>
                <a:cs typeface="Avenir Book" charset="0"/>
              </a:rPr>
              <a:t>Machine Learning Model</a:t>
            </a:r>
          </a:p>
        </p:txBody>
      </p:sp>
      <p:sp>
        <p:nvSpPr>
          <p:cNvPr id="1052" name="Rectangle 1051"/>
          <p:cNvSpPr/>
          <p:nvPr/>
        </p:nvSpPr>
        <p:spPr>
          <a:xfrm>
            <a:off x="3785963" y="1290006"/>
            <a:ext cx="3365519" cy="369332"/>
          </a:xfrm>
          <a:prstGeom prst="rect">
            <a:avLst/>
          </a:prstGeom>
        </p:spPr>
        <p:txBody>
          <a:bodyPr wrap="square">
            <a:spAutoFit/>
          </a:bodyPr>
          <a:lstStyle/>
          <a:p>
            <a:r>
              <a:rPr lang="en-US" b="1" dirty="0">
                <a:solidFill>
                  <a:schemeClr val="accent6">
                    <a:lumMod val="50000"/>
                  </a:schemeClr>
                </a:solidFill>
                <a:latin typeface="Segoe UI Light" panose="020B0502040204020203" pitchFamily="34" charset="0"/>
                <a:cs typeface="Arial" pitchFamily="34" charset="0"/>
              </a:rPr>
              <a:t>Structural</a:t>
            </a:r>
            <a:endParaRPr lang="en-US" sz="2000" b="1" dirty="0">
              <a:solidFill>
                <a:schemeClr val="accent6">
                  <a:lumMod val="50000"/>
                </a:schemeClr>
              </a:solidFill>
              <a:latin typeface="Segoe UI Light" panose="020B0502040204020203" pitchFamily="34" charset="0"/>
              <a:cs typeface="Arial" pitchFamily="34" charset="0"/>
            </a:endParaRPr>
          </a:p>
        </p:txBody>
      </p:sp>
      <p:sp>
        <p:nvSpPr>
          <p:cNvPr id="78" name="TextBox 77"/>
          <p:cNvSpPr txBox="1"/>
          <p:nvPr/>
        </p:nvSpPr>
        <p:spPr>
          <a:xfrm>
            <a:off x="6680644" y="3107666"/>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FF0000"/>
                </a:solidFill>
              </a:rPr>
              <a:t>Behavioral Cues</a:t>
            </a:r>
          </a:p>
        </p:txBody>
      </p:sp>
      <p:sp>
        <p:nvSpPr>
          <p:cNvPr id="86" name="TextBox 85"/>
          <p:cNvSpPr txBox="1"/>
          <p:nvPr/>
        </p:nvSpPr>
        <p:spPr>
          <a:xfrm>
            <a:off x="7437720" y="3438886"/>
            <a:ext cx="3651200"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Excessive Noise</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Air Quality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Sidewalk Condition</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Electrical Issues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Rodents</a:t>
            </a: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Lead </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Seasonality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Sewer overflows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Heating problems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+22 other types</a:t>
            </a:r>
          </a:p>
        </p:txBody>
      </p:sp>
      <p:sp>
        <p:nvSpPr>
          <p:cNvPr id="89" name="TextBox 88"/>
          <p:cNvSpPr txBox="1"/>
          <p:nvPr/>
        </p:nvSpPr>
        <p:spPr>
          <a:xfrm>
            <a:off x="7437720" y="4834594"/>
            <a:ext cx="3651200" cy="212365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Sidewalk cleanliness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Loose Trash</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Failure to Maintain</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Signage, Postings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Work without permit</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Illegal alteration</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Accumulation of combustible waste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Missing certificates of fitness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Cert. of Occupancy not reflective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+19 other types</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p:txBody>
      </p:sp>
      <p:pic>
        <p:nvPicPr>
          <p:cNvPr id="98" name="Picture 97" descr="http://images.all-free-download.com/images/graphiclarge/buildings2icon64x64_115670.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178585" y="1497601"/>
            <a:ext cx="706028" cy="54194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t0.gstatic.com/images?q=tbn:ANd9GcRdSA2tmOs0KgTyONAq3agPmXVkY1LiLgE-afNqNArP0baE-kE22A"/>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8867" y="1497601"/>
            <a:ext cx="592355" cy="541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http://www.funicebreaker.com/wp-content/uploads/2012/12/walking-man-black-hi.png"/>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52869" y="1497601"/>
            <a:ext cx="320815" cy="541942"/>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108678" y="1026633"/>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8" name="Rectangle 107"/>
          <p:cNvSpPr/>
          <p:nvPr/>
        </p:nvSpPr>
        <p:spPr>
          <a:xfrm>
            <a:off x="10811614" y="1003679"/>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9" name="Rectangle 108"/>
          <p:cNvSpPr/>
          <p:nvPr/>
        </p:nvSpPr>
        <p:spPr>
          <a:xfrm>
            <a:off x="8838204" y="1065235"/>
            <a:ext cx="425116" cy="1200329"/>
          </a:xfrm>
          <a:prstGeom prst="rect">
            <a:avLst/>
          </a:prstGeom>
        </p:spPr>
        <p:txBody>
          <a:bodyPr wrap="none">
            <a:spAutoFit/>
          </a:bodyPr>
          <a:lstStyle/>
          <a:p>
            <a:r>
              <a:rPr lang="en-US" sz="7200" dirty="0">
                <a:solidFill>
                  <a:schemeClr val="tx1">
                    <a:lumMod val="65000"/>
                    <a:lumOff val="35000"/>
                  </a:schemeClr>
                </a:solidFill>
                <a:latin typeface="Helvetica" panose="020B0604020202020204" pitchFamily="34" charset="0"/>
                <a:cs typeface="Helvetica" panose="020B0604020202020204" pitchFamily="34" charset="0"/>
              </a:rPr>
              <a:t>|</a:t>
            </a:r>
            <a:endParaRPr lang="en-US" sz="1200" dirty="0">
              <a:solidFill>
                <a:schemeClr val="tx1">
                  <a:lumMod val="65000"/>
                  <a:lumOff val="35000"/>
                </a:schemeClr>
              </a:solidFill>
            </a:endParaRPr>
          </a:p>
        </p:txBody>
      </p:sp>
      <p:pic>
        <p:nvPicPr>
          <p:cNvPr id="110" name="Picture 2" descr="http://www.psdgraphics.com/file/flame-symbol.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4551" y="1252326"/>
            <a:ext cx="491508" cy="9075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7336741" y="1564869"/>
            <a:ext cx="1144756" cy="374290"/>
          </a:xfrm>
          <a:prstGeom prst="rect">
            <a:avLst/>
          </a:prstGeom>
          <a:noFill/>
        </p:spPr>
        <p:txBody>
          <a:bodyPr wrap="square" rtlCol="0" anchor="ctr">
            <a:spAutoFit/>
          </a:bodyPr>
          <a:lstStyle/>
          <a:p>
            <a:r>
              <a:rPr lang="en-US" b="1" dirty="0">
                <a:solidFill>
                  <a:schemeClr val="tx1">
                    <a:lumMod val="65000"/>
                    <a:lumOff val="35000"/>
                  </a:schemeClr>
                </a:solidFill>
                <a:latin typeface="Helvetica" panose="020B0604020202020204" pitchFamily="34" charset="0"/>
                <a:cs typeface="Helvetica" panose="020B0604020202020204" pitchFamily="34" charset="0"/>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rPr>
              <a:t>Prob</a:t>
            </a:r>
            <a:endParaRPr lang="en-US" sz="2400" b="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112" name="Straight Connector 111"/>
          <p:cNvCxnSpPr/>
          <p:nvPr/>
        </p:nvCxnSpPr>
        <p:spPr>
          <a:xfrm>
            <a:off x="6541343" y="7937"/>
            <a:ext cx="0" cy="2761788"/>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41344" y="2758612"/>
            <a:ext cx="5894348"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4225" y="125803"/>
            <a:ext cx="4766271" cy="954107"/>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Risk Model per Incident Type for Each Battalion (49 models)</a:t>
            </a:r>
          </a:p>
          <a:p>
            <a:pPr algn="ctr"/>
            <a:endParaRPr lang="en-US" sz="2000" dirty="0">
              <a:solidFill>
                <a:schemeClr val="bg1">
                  <a:lumMod val="50000"/>
                </a:schemeClr>
              </a:solidFill>
              <a:latin typeface="Avenir Book" charset="0"/>
              <a:ea typeface="Avenir Book" charset="0"/>
              <a:cs typeface="Avenir Book" charset="0"/>
            </a:endParaRPr>
          </a:p>
        </p:txBody>
      </p:sp>
      <p:sp>
        <p:nvSpPr>
          <p:cNvPr id="116" name="TextBox 115"/>
          <p:cNvSpPr txBox="1"/>
          <p:nvPr/>
        </p:nvSpPr>
        <p:spPr>
          <a:xfrm>
            <a:off x="6803085" y="4517375"/>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92921E"/>
                </a:solidFill>
              </a:rPr>
              <a:t>Violation Activity</a:t>
            </a:r>
          </a:p>
        </p:txBody>
      </p:sp>
      <p:sp>
        <p:nvSpPr>
          <p:cNvPr id="117" name="Rectangle 116"/>
          <p:cNvSpPr/>
          <p:nvPr/>
        </p:nvSpPr>
        <p:spPr>
          <a:xfrm>
            <a:off x="6514052" y="2499366"/>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DEFINITION</a:t>
            </a:r>
            <a:endParaRPr lang="en-US" sz="1400" b="1" dirty="0">
              <a:solidFill>
                <a:schemeClr val="bg1">
                  <a:lumMod val="75000"/>
                </a:schemeClr>
              </a:solidFill>
              <a:latin typeface="Segoe UI Light" panose="020B0502040204020203" pitchFamily="34" charset="0"/>
              <a:cs typeface="Arial" pitchFamily="34" charset="0"/>
            </a:endParaRPr>
          </a:p>
        </p:txBody>
      </p:sp>
      <p:sp>
        <p:nvSpPr>
          <p:cNvPr id="118" name="Rectangle 117"/>
          <p:cNvSpPr/>
          <p:nvPr/>
        </p:nvSpPr>
        <p:spPr>
          <a:xfrm>
            <a:off x="6514052" y="2705352"/>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FORMULATION</a:t>
            </a:r>
            <a:endParaRPr lang="en-US" sz="1400" b="1" dirty="0">
              <a:solidFill>
                <a:schemeClr val="bg1">
                  <a:lumMod val="75000"/>
                </a:schemeClr>
              </a:solidFill>
              <a:latin typeface="Segoe UI Light" panose="020B0502040204020203" pitchFamily="34" charset="0"/>
              <a:cs typeface="Arial" pitchFamily="34" charset="0"/>
            </a:endParaRPr>
          </a:p>
        </p:txBody>
      </p:sp>
      <p:pic>
        <p:nvPicPr>
          <p:cNvPr id="119" name="Picture 118" descr="http://images.all-free-download.com/images/graphiclarge/buildings2icon64x64_115670.jpg"/>
          <p:cNvPicPr>
            <a:picLocks noChangeAspect="1" noChangeArrowheads="1"/>
          </p:cNvPicPr>
          <p:nvPr/>
        </p:nvPicPr>
        <p:blipFill rotWithShape="1">
          <a:blip r:embed="rId7"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128797" y="1296651"/>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http://t0.gstatic.com/images?q=tbn:ANd9GcRdSA2tmOs0KgTyONAq3agPmXVkY1LiLgE-afNqNArP0baE-kE22A"/>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16942" y="4488800"/>
            <a:ext cx="428267" cy="3918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 descr="http://www.funicebreaker.com/wp-content/uploads/2012/12/walking-man-black-hi.png"/>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0667" y="3065653"/>
            <a:ext cx="246523" cy="41644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195260" y="696763"/>
            <a:ext cx="3015000" cy="338554"/>
          </a:xfrm>
          <a:prstGeom prst="rect">
            <a:avLst/>
          </a:prstGeom>
        </p:spPr>
        <p:txBody>
          <a:bodyPr wrap="square">
            <a:spAutoFit/>
          </a:bodyPr>
          <a:lstStyle/>
          <a:p>
            <a:pPr algn="ctr"/>
            <a:r>
              <a:rPr lang="en-US" sz="1600" dirty="0">
                <a:solidFill>
                  <a:schemeClr val="tx1">
                    <a:lumMod val="65000"/>
                    <a:lumOff val="35000"/>
                  </a:schemeClr>
                </a:solidFill>
                <a:latin typeface="Segoe UI Light" panose="020B0502040204020203" pitchFamily="34" charset="0"/>
                <a:cs typeface="Arial" pitchFamily="34" charset="0"/>
              </a:rPr>
              <a:t>Risk score: </a:t>
            </a:r>
            <a:r>
              <a:rPr lang="en-US" sz="1600" b="1" dirty="0">
                <a:solidFill>
                  <a:srgbClr val="FF0000"/>
                </a:solidFill>
                <a:latin typeface="Segoe UI Light" panose="020B0502040204020203" pitchFamily="34" charset="0"/>
                <a:cs typeface="Arial" pitchFamily="34" charset="0"/>
              </a:rPr>
              <a:t>Depends </a:t>
            </a:r>
          </a:p>
        </p:txBody>
      </p:sp>
      <p:sp>
        <p:nvSpPr>
          <p:cNvPr id="123" name="TextBox 122"/>
          <p:cNvSpPr txBox="1"/>
          <p:nvPr/>
        </p:nvSpPr>
        <p:spPr>
          <a:xfrm>
            <a:off x="950607" y="195118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Width </a:t>
            </a:r>
          </a:p>
        </p:txBody>
      </p:sp>
      <p:sp>
        <p:nvSpPr>
          <p:cNvPr id="124" name="TextBox 123"/>
          <p:cNvSpPr txBox="1"/>
          <p:nvPr/>
        </p:nvSpPr>
        <p:spPr>
          <a:xfrm rot="18505671">
            <a:off x="580101" y="172083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Depth</a:t>
            </a:r>
          </a:p>
        </p:txBody>
      </p:sp>
      <p:sp>
        <p:nvSpPr>
          <p:cNvPr id="125" name="TextBox 124"/>
          <p:cNvSpPr txBox="1"/>
          <p:nvPr/>
        </p:nvSpPr>
        <p:spPr>
          <a:xfrm>
            <a:off x="3158600" y="3302811"/>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latin typeface="Avenir Book" charset="0"/>
                <a:ea typeface="Avenir Book" charset="0"/>
                <a:cs typeface="Avenir Book" charset="0"/>
              </a:rPr>
              <a:t>Previous Fires </a:t>
            </a:r>
          </a:p>
          <a:p>
            <a:r>
              <a:rPr lang="en-US" dirty="0">
                <a:latin typeface="Avenir Book" charset="0"/>
                <a:ea typeface="Avenir Book" charset="0"/>
                <a:cs typeface="Avenir Book" charset="0"/>
              </a:rPr>
              <a:t>or Injury</a:t>
            </a:r>
          </a:p>
        </p:txBody>
      </p:sp>
      <p:cxnSp>
        <p:nvCxnSpPr>
          <p:cNvPr id="126" name="Straight Arrow Connector 125"/>
          <p:cNvCxnSpPr/>
          <p:nvPr/>
        </p:nvCxnSpPr>
        <p:spPr>
          <a:xfrm flipH="1" flipV="1">
            <a:off x="2307984" y="3593524"/>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388040" y="3620736"/>
            <a:ext cx="1268684" cy="126616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2" descr="http://www.fdnyfoundation.org/wp-content/uploads/379x250_fdny_logo.jpg"/>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9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3" grpId="0"/>
      <p:bldP spid="19" grpId="0"/>
      <p:bldP spid="22" grpId="0"/>
      <p:bldP spid="25"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78" grpId="0"/>
      <p:bldP spid="86" grpId="0"/>
      <p:bldP spid="89" grpId="0"/>
      <p:bldP spid="115" grpId="0"/>
      <p:bldP spid="116" grpId="0"/>
      <p:bldP spid="122" grpId="0"/>
      <p:bldP spid="123" grpId="0"/>
      <p:bldP spid="124" grpId="0"/>
      <p:bldP spid="1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243458"/>
            <a:ext cx="9144000" cy="4001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1" y="243458"/>
            <a:ext cx="9160207" cy="400110"/>
          </a:xfrm>
          <a:prstGeom prst="rect">
            <a:avLst/>
          </a:prstGeom>
          <a:noFill/>
        </p:spPr>
        <p:txBody>
          <a:bodyPr wrap="square" rtlCol="0">
            <a:spAutoFit/>
          </a:bodyPr>
          <a:lstStyle/>
          <a:p>
            <a:pPr algn="ctr"/>
            <a:r>
              <a:rPr lang="en-US" sz="2000" b="1" dirty="0">
                <a:solidFill>
                  <a:srgbClr val="C00000"/>
                </a:solidFill>
                <a:latin typeface="Avenir Book" charset="0"/>
                <a:ea typeface="Avenir Book" charset="0"/>
                <a:cs typeface="Avenir Book" charset="0"/>
              </a:rPr>
              <a:t>Risk Sequence of FDNY Battalion 2 </a:t>
            </a:r>
            <a:endParaRPr lang="en-US" sz="2000" dirty="0">
              <a:solidFill>
                <a:srgbClr val="C00000"/>
              </a:solidFill>
              <a:latin typeface="Avenir Book" charset="0"/>
              <a:ea typeface="Avenir Book" charset="0"/>
              <a:cs typeface="Avenir Book" charset="0"/>
            </a:endParaRPr>
          </a:p>
        </p:txBody>
      </p:sp>
      <p:pic>
        <p:nvPicPr>
          <p:cNvPr id="1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4197" y="1012899"/>
            <a:ext cx="9703605" cy="57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43568"/>
            <a:ext cx="9144000"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Time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sp>
        <p:nvSpPr>
          <p:cNvPr id="19" name="TextBox 18"/>
          <p:cNvSpPr txBox="1"/>
          <p:nvPr/>
        </p:nvSpPr>
        <p:spPr>
          <a:xfrm rot="16200000">
            <a:off x="-1477470" y="3703375"/>
            <a:ext cx="5074001"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Buildings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18</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2065496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11" name="Content Placeholder 9"/>
          <p:cNvSpPr txBox="1">
            <a:spLocks/>
          </p:cNvSpPr>
          <p:nvPr/>
        </p:nvSpPr>
        <p:spPr>
          <a:xfrm>
            <a:off x="821972" y="1823311"/>
            <a:ext cx="3471535" cy="126274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Predicting</a:t>
            </a:r>
            <a:r>
              <a:rPr lang="en-US" sz="2000" dirty="0" smtClean="0">
                <a:solidFill>
                  <a:schemeClr val="bg1"/>
                </a:solidFill>
                <a:latin typeface="Avenir Book" charset="0"/>
                <a:ea typeface="Avenir Book" charset="0"/>
                <a:cs typeface="Avenir Book" charset="0"/>
              </a:rPr>
              <a:t> the chance that homes are with or without heat or electricity after a natural disaster.</a:t>
            </a:r>
            <a:endParaRPr lang="en-US" sz="1600" dirty="0">
              <a:solidFill>
                <a:schemeClr val="bg1"/>
              </a:solidFill>
              <a:latin typeface="Avenir Book" charset="0"/>
              <a:ea typeface="Avenir Book" charset="0"/>
              <a:cs typeface="Avenir Book" charset="0"/>
            </a:endParaRPr>
          </a:p>
        </p:txBody>
      </p:sp>
      <p:sp>
        <p:nvSpPr>
          <p:cNvPr id="12" name="Content Placeholder 9"/>
          <p:cNvSpPr txBox="1">
            <a:spLocks/>
          </p:cNvSpPr>
          <p:nvPr/>
        </p:nvSpPr>
        <p:spPr>
          <a:xfrm>
            <a:off x="831381" y="4522966"/>
            <a:ext cx="3458651" cy="1320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I</a:t>
            </a:r>
            <a:r>
              <a:rPr lang="en-US" sz="2000" b="1" dirty="0" smtClean="0">
                <a:solidFill>
                  <a:schemeClr val="bg1"/>
                </a:solidFill>
                <a:latin typeface="Avenir Book" charset="0"/>
                <a:ea typeface="Avenir Book" charset="0"/>
                <a:cs typeface="Avenir Book" charset="0"/>
              </a:rPr>
              <a:t>dentifying</a:t>
            </a:r>
            <a:r>
              <a:rPr lang="en-US" sz="2000" dirty="0" smtClean="0">
                <a:solidFill>
                  <a:schemeClr val="bg1"/>
                </a:solidFill>
                <a:latin typeface="Avenir Book" charset="0"/>
                <a:ea typeface="Avenir Book" charset="0"/>
                <a:cs typeface="Avenir Book" charset="0"/>
              </a:rPr>
              <a:t> infrastructure that is most critical for homeland security protection.</a:t>
            </a:r>
            <a:endParaRPr lang="en-US" sz="1600" dirty="0">
              <a:solidFill>
                <a:schemeClr val="bg1"/>
              </a:solidFill>
              <a:latin typeface="Avenir Book" charset="0"/>
              <a:ea typeface="Avenir Book" charset="0"/>
              <a:cs typeface="Avenir Book" charset="0"/>
            </a:endParaRPr>
          </a:p>
        </p:txBody>
      </p:sp>
      <p:sp>
        <p:nvSpPr>
          <p:cNvPr id="13" name="Content Placeholder 9"/>
          <p:cNvSpPr txBox="1">
            <a:spLocks/>
          </p:cNvSpPr>
          <p:nvPr/>
        </p:nvSpPr>
        <p:spPr>
          <a:xfrm>
            <a:off x="836484" y="3144110"/>
            <a:ext cx="3451661" cy="1306286"/>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lgn="ctr">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US" sz="2000" b="1" dirty="0">
                <a:latin typeface="Avenir Book" charset="0"/>
                <a:ea typeface="Avenir Book" charset="0"/>
                <a:cs typeface="Avenir Book" charset="0"/>
              </a:rPr>
              <a:t>Measuring</a:t>
            </a:r>
            <a:r>
              <a:rPr lang="en-US" sz="2000" dirty="0">
                <a:latin typeface="Avenir Book" charset="0"/>
                <a:ea typeface="Avenir Book" charset="0"/>
                <a:cs typeface="Avenir Book" charset="0"/>
              </a:rPr>
              <a:t> the impacts of natural disasters and other extreme </a:t>
            </a:r>
            <a:r>
              <a:rPr lang="en-US" sz="2000" dirty="0" smtClean="0">
                <a:latin typeface="Avenir Book" charset="0"/>
                <a:ea typeface="Avenir Book" charset="0"/>
                <a:cs typeface="Avenir Book" charset="0"/>
              </a:rPr>
              <a:t>events.</a:t>
            </a:r>
            <a:endParaRPr lang="en-US" sz="2000" dirty="0">
              <a:latin typeface="Avenir Book" charset="0"/>
              <a:ea typeface="Avenir Book" charset="0"/>
              <a:cs typeface="Avenir Book" charset="0"/>
            </a:endParaRPr>
          </a:p>
        </p:txBody>
      </p:sp>
      <p:sp>
        <p:nvSpPr>
          <p:cNvPr id="14" name="Content Placeholder 9"/>
          <p:cNvSpPr txBox="1">
            <a:spLocks/>
          </p:cNvSpPr>
          <p:nvPr/>
        </p:nvSpPr>
        <p:spPr>
          <a:xfrm>
            <a:off x="4454432" y="1808794"/>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Determining</a:t>
            </a:r>
            <a:r>
              <a:rPr lang="en-US" sz="2000" dirty="0" smtClean="0">
                <a:solidFill>
                  <a:schemeClr val="bg1"/>
                </a:solidFill>
                <a:latin typeface="Avenir Book" charset="0"/>
                <a:ea typeface="Avenir Book" charset="0"/>
                <a:cs typeface="Avenir Book" charset="0"/>
              </a:rPr>
              <a:t> areas most likely to be hardest hit by a disaster</a:t>
            </a:r>
            <a:endParaRPr lang="en-US" sz="1600" dirty="0">
              <a:solidFill>
                <a:schemeClr val="bg1"/>
              </a:solidFill>
              <a:latin typeface="Avenir Book" charset="0"/>
              <a:ea typeface="Avenir Book" charset="0"/>
              <a:cs typeface="Avenir Book" charset="0"/>
            </a:endParaRPr>
          </a:p>
        </p:txBody>
      </p:sp>
      <p:sp>
        <p:nvSpPr>
          <p:cNvPr id="15" name="Content Placeholder 9"/>
          <p:cNvSpPr txBox="1">
            <a:spLocks/>
          </p:cNvSpPr>
          <p:nvPr/>
        </p:nvSpPr>
        <p:spPr>
          <a:xfrm>
            <a:off x="4468566" y="3173140"/>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Prioritizing</a:t>
            </a:r>
            <a:r>
              <a:rPr lang="en-US" sz="2000" dirty="0">
                <a:latin typeface="Avenir Book" charset="0"/>
                <a:ea typeface="Avenir Book" charset="0"/>
                <a:cs typeface="Avenir Book" charset="0"/>
              </a:rPr>
              <a:t> or </a:t>
            </a:r>
            <a:r>
              <a:rPr lang="en-US" sz="2000" b="1" dirty="0">
                <a:latin typeface="Avenir Book" charset="0"/>
                <a:ea typeface="Avenir Book" charset="0"/>
                <a:cs typeface="Avenir Book" charset="0"/>
              </a:rPr>
              <a:t>segmenting</a:t>
            </a:r>
            <a:r>
              <a:rPr lang="en-US" sz="2000" dirty="0">
                <a:latin typeface="Avenir Book" charset="0"/>
                <a:ea typeface="Avenir Book" charset="0"/>
                <a:cs typeface="Avenir Book" charset="0"/>
              </a:rPr>
              <a:t> populations for specific action (e.g. </a:t>
            </a:r>
            <a:r>
              <a:rPr lang="en-US" sz="2000" dirty="0" smtClean="0">
                <a:latin typeface="Avenir Book" charset="0"/>
                <a:ea typeface="Avenir Book" charset="0"/>
                <a:cs typeface="Avenir Book" charset="0"/>
              </a:rPr>
              <a:t>patient </a:t>
            </a:r>
            <a:r>
              <a:rPr lang="en-US" sz="2000" dirty="0">
                <a:latin typeface="Avenir Book" charset="0"/>
                <a:ea typeface="Avenir Book" charset="0"/>
                <a:cs typeface="Avenir Book" charset="0"/>
              </a:rPr>
              <a:t>triage)</a:t>
            </a:r>
          </a:p>
        </p:txBody>
      </p:sp>
      <p:sp>
        <p:nvSpPr>
          <p:cNvPr id="16" name="Content Placeholder 9"/>
          <p:cNvSpPr txBox="1">
            <a:spLocks/>
          </p:cNvSpPr>
          <p:nvPr/>
        </p:nvSpPr>
        <p:spPr>
          <a:xfrm>
            <a:off x="4483461" y="4534025"/>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Avenir Book" charset="0"/>
                <a:ea typeface="Avenir Book" charset="0"/>
                <a:cs typeface="Avenir Book" charset="0"/>
              </a:rPr>
              <a:t> </a:t>
            </a:r>
            <a:r>
              <a:rPr lang="en-US" sz="2000" b="1" dirty="0" smtClean="0">
                <a:solidFill>
                  <a:schemeClr val="bg1"/>
                </a:solidFill>
                <a:latin typeface="Avenir Book" charset="0"/>
                <a:ea typeface="Avenir Book" charset="0"/>
                <a:cs typeface="Avenir Book" charset="0"/>
              </a:rPr>
              <a:t>Estimating</a:t>
            </a:r>
            <a:r>
              <a:rPr lang="en-US" sz="2000" dirty="0" smtClean="0">
                <a:solidFill>
                  <a:schemeClr val="bg1"/>
                </a:solidFill>
                <a:latin typeface="Avenir Book" charset="0"/>
                <a:ea typeface="Avenir Book" charset="0"/>
                <a:cs typeface="Avenir Book" charset="0"/>
              </a:rPr>
              <a:t> outcomes from any policy question or risk mitigation initiative.</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8122918" y="1804275"/>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Mining </a:t>
            </a:r>
            <a:r>
              <a:rPr lang="en-US" sz="2000" dirty="0" smtClean="0">
                <a:solidFill>
                  <a:schemeClr val="bg1"/>
                </a:solidFill>
                <a:latin typeface="Avenir Book" charset="0"/>
                <a:ea typeface="Avenir Book" charset="0"/>
                <a:cs typeface="Avenir Book" charset="0"/>
              </a:rPr>
              <a:t>raw data feeds to uncover critical levers to affect change in the field</a:t>
            </a:r>
            <a:endParaRPr lang="en-US" sz="16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8137052" y="3168621"/>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smtClean="0">
                <a:latin typeface="Avenir Book" charset="0"/>
                <a:ea typeface="Avenir Book" charset="0"/>
                <a:cs typeface="Avenir Book" charset="0"/>
              </a:rPr>
              <a:t>Optimizing </a:t>
            </a:r>
            <a:r>
              <a:rPr lang="en-US" sz="2000" dirty="0" smtClean="0">
                <a:latin typeface="Avenir Book" charset="0"/>
                <a:ea typeface="Avenir Book" charset="0"/>
                <a:cs typeface="Avenir Book" charset="0"/>
              </a:rPr>
              <a:t>and</a:t>
            </a:r>
            <a:r>
              <a:rPr lang="en-US" sz="2000" b="1" dirty="0" smtClean="0">
                <a:latin typeface="Avenir Book" charset="0"/>
                <a:ea typeface="Avenir Book" charset="0"/>
                <a:cs typeface="Avenir Book" charset="0"/>
              </a:rPr>
              <a:t> reallocating </a:t>
            </a:r>
            <a:r>
              <a:rPr lang="en-US" sz="2000" dirty="0" smtClean="0">
                <a:latin typeface="Avenir Book" charset="0"/>
                <a:ea typeface="Avenir Book" charset="0"/>
                <a:cs typeface="Avenir Book" charset="0"/>
              </a:rPr>
              <a:t>resource deployment for inspections.</a:t>
            </a:r>
            <a:endParaRPr lang="en-US" dirty="0">
              <a:latin typeface="Avenir Book" charset="0"/>
              <a:ea typeface="Avenir Book" charset="0"/>
              <a:cs typeface="Avenir Book" charset="0"/>
            </a:endParaRPr>
          </a:p>
        </p:txBody>
      </p:sp>
      <p:sp>
        <p:nvSpPr>
          <p:cNvPr id="19" name="Content Placeholder 9"/>
          <p:cNvSpPr txBox="1">
            <a:spLocks/>
          </p:cNvSpPr>
          <p:nvPr/>
        </p:nvSpPr>
        <p:spPr>
          <a:xfrm>
            <a:off x="8151947" y="4529506"/>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Monitoring</a:t>
            </a:r>
            <a:r>
              <a:rPr lang="en-US" sz="2000" dirty="0" smtClean="0">
                <a:solidFill>
                  <a:schemeClr val="bg1"/>
                </a:solidFill>
                <a:latin typeface="Avenir Book" charset="0"/>
                <a:ea typeface="Avenir Book" charset="0"/>
                <a:cs typeface="Avenir Book" charset="0"/>
              </a:rPr>
              <a:t> for spikes in adverse activity.</a:t>
            </a:r>
            <a:endParaRPr lang="en-US" sz="20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2023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smtClean="0">
                <a:solidFill>
                  <a:schemeClr val="tx2"/>
                </a:solidFill>
                <a:latin typeface="Avenir Book" charset="0"/>
                <a:ea typeface="Avenir Book" charset="0"/>
                <a:cs typeface="Avenir Book" charset="0"/>
              </a:rPr>
              <a:t>Motivation</a:t>
            </a:r>
            <a:endParaRPr lang="en-US" sz="3600" dirty="0">
              <a:solidFill>
                <a:schemeClr val="tx2"/>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Supervised Learning </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361950" y="2003784"/>
            <a:ext cx="11266833" cy="3785652"/>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Any empirical task where a set of </a:t>
            </a:r>
            <a:r>
              <a:rPr lang="en-US" sz="4000" dirty="0" smtClean="0">
                <a:solidFill>
                  <a:srgbClr val="0070C0"/>
                </a:solidFill>
                <a:latin typeface="Al Bayan Plain" charset="-78"/>
                <a:ea typeface="Al Bayan Plain" charset="-78"/>
                <a:cs typeface="Al Bayan Plain" charset="-78"/>
              </a:rPr>
              <a:t>target/examples/labels/dependent/Y</a:t>
            </a:r>
            <a:r>
              <a:rPr lang="en-US" sz="4000" dirty="0" smtClean="0">
                <a:solidFill>
                  <a:srgbClr val="0070C0"/>
                </a:solidFill>
                <a:latin typeface="Helvetica Neue Thin" charset="0"/>
                <a:ea typeface="Helvetica Neue Thin" charset="0"/>
                <a:cs typeface="Helvetica Neue Thin" charset="0"/>
              </a:rPr>
              <a:t> is predicted using corresponding </a:t>
            </a:r>
            <a:r>
              <a:rPr lang="en-US" sz="4000" dirty="0">
                <a:solidFill>
                  <a:srgbClr val="0070C0"/>
                </a:solidFill>
                <a:latin typeface="Al Bayan Plain" charset="-78"/>
                <a:ea typeface="Al Bayan Plain" charset="-78"/>
                <a:cs typeface="Al Bayan Plain" charset="-78"/>
              </a:rPr>
              <a:t>predictors/independent/features/X</a:t>
            </a:r>
            <a:r>
              <a:rPr lang="en-US" sz="4000" dirty="0" smtClean="0">
                <a:solidFill>
                  <a:srgbClr val="0070C0"/>
                </a:solidFill>
                <a:latin typeface="Helvetica Neue Thin" charset="0"/>
                <a:ea typeface="Helvetica Neue Thin" charset="0"/>
                <a:cs typeface="Helvetica Neue Thin" charset="0"/>
              </a:rPr>
              <a:t>. The predictions are constructed by mapping X’s to Y’s with the goal of minimizing prediction error.</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76849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1530626" y="2003784"/>
            <a:ext cx="10098157" cy="1323439"/>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It’s supervised because the algorithm is learning from the examples you provide it.</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69171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554545"/>
          </a:xfrm>
          <a:prstGeom prst="rect">
            <a:avLst/>
          </a:prstGeom>
        </p:spPr>
        <p:txBody>
          <a:bodyPr wrap="square">
            <a:spAutoFit/>
          </a:bodyPr>
          <a:lstStyle/>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Intended Use</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The Data</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Algorithms</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Experiment Design</a:t>
            </a:r>
            <a:endParaRPr lang="en-US" sz="4000"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2072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Prediction vs. Estimation Relationships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Prediction problems usually indicate that there is a greater emphasis placed on empirical accuracy</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Estimation of relationships places emphasis on human-interpretable insight</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863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785652"/>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Strong prediction models can be used to direct attention and resources.</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Estimation exercises can be used to inform general strategy, but often times do not have enough prediction power to lead to action.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26876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Inputs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Y/target/examples/labels/dependent</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Continuous variable targets = regression</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Discrete variable targets = classifiers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X/predictors/independent/features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99698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431435"/>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Core consideration: Units must fit the decision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Unit of analysis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Data pipeline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6372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770537"/>
          </a:xfrm>
          <a:prstGeom prst="rect">
            <a:avLst/>
          </a:prstGeom>
        </p:spPr>
        <p:txBody>
          <a:bodyPr wrap="square">
            <a:spAutoFit/>
          </a:bodyPr>
          <a:lstStyle/>
          <a:p>
            <a:pPr>
              <a:defRPr/>
            </a:pPr>
            <a:r>
              <a:rPr lang="en-US" sz="4000" b="1" dirty="0" smtClean="0">
                <a:solidFill>
                  <a:srgbClr val="0070C0"/>
                </a:solidFill>
                <a:latin typeface="Helvetica Neue Thin" charset="0"/>
                <a:ea typeface="Helvetica Neue Thin" charset="0"/>
                <a:cs typeface="Helvetica Neue Thin" charset="0"/>
              </a:rPr>
              <a:t>Question</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If a fire unit inspects buildings on a schedule of every two days, how often does the data need to be updated?</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Real-time</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36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72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Weekly</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16314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216539"/>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 a series of rules and calculations that convert raw data into insight. </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Parts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Input variables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Weights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a:t>
            </a:r>
            <a:r>
              <a:rPr lang="en-US" sz="3600" dirty="0" smtClean="0">
                <a:solidFill>
                  <a:srgbClr val="0070C0"/>
                </a:solidFill>
                <a:latin typeface="Helvetica Neue Thin" charset="0"/>
                <a:ea typeface="Helvetica Neue Thin" charset="0"/>
                <a:cs typeface="Helvetica Neue Thin" charset="0"/>
              </a:rPr>
              <a:t>rror and accuracy functions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7722901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401205"/>
          </a:xfrm>
          <a:prstGeom prst="rect">
            <a:avLst/>
          </a:prstGeom>
        </p:spPr>
        <p:txBody>
          <a:bodyPr wrap="square">
            <a:spAutoFit/>
          </a:bodyPr>
          <a:lstStyle/>
          <a:p>
            <a:pPr>
              <a:defRPr/>
            </a:pPr>
            <a:r>
              <a:rPr lang="en-US" sz="4000" dirty="0" smtClean="0">
                <a:solidFill>
                  <a:srgbClr val="0070C0"/>
                </a:solidFill>
                <a:latin typeface="Helvetica Neue Thin" charset="0"/>
                <a:ea typeface="Helvetica Neue Thin" charset="0"/>
                <a:cs typeface="Helvetica Neue Thin" charset="0"/>
              </a:rPr>
              <a:t>Common error measures</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Continuous variables</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Root Mean Squared Error</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Mean Absolute Percentage Error</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Discrete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F-1 Score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Area Under the Curve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0720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villager.com/villager_225/bank.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8263" y="438950"/>
            <a:ext cx="4271420" cy="5618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19351" y="633437"/>
            <a:ext cx="3483429" cy="101713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tx1">
                    <a:lumMod val="65000"/>
                    <a:lumOff val="35000"/>
                  </a:schemeClr>
                </a:solidFill>
                <a:latin typeface="Avenir Book" charset="0"/>
                <a:ea typeface="Avenir Book" charset="0"/>
                <a:cs typeface="Avenir Book" charset="0"/>
              </a:rPr>
              <a:t>The Deutsche Bank Fire </a:t>
            </a:r>
            <a:r>
              <a:rPr lang="en-US" sz="2800" dirty="0">
                <a:solidFill>
                  <a:schemeClr val="tx1">
                    <a:lumMod val="65000"/>
                    <a:lumOff val="35000"/>
                  </a:schemeClr>
                </a:solidFill>
                <a:latin typeface="Avenir Book" charset="0"/>
                <a:ea typeface="Avenir Book" charset="0"/>
                <a:cs typeface="Avenir Book" charset="0"/>
              </a:rPr>
              <a:t>(2007)  </a:t>
            </a:r>
          </a:p>
        </p:txBody>
      </p:sp>
      <p:sp>
        <p:nvSpPr>
          <p:cNvPr id="6" name="Content Placeholder 2"/>
          <p:cNvSpPr txBox="1">
            <a:spLocks/>
          </p:cNvSpPr>
          <p:nvPr/>
        </p:nvSpPr>
        <p:spPr>
          <a:xfrm>
            <a:off x="6819351" y="1650572"/>
            <a:ext cx="3795486"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In 2007 the Deutsche Bank building was in the process of being remediated and demolished </a:t>
            </a:r>
          </a:p>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Fire engulfed the building killing two firefighters</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8"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093428"/>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Linear Regression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 = B0 + B1X + 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Gradient Descent</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R-squared, RMSE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Output of regression is an estimate of Y (Y-hat)</a:t>
            </a:r>
          </a:p>
          <a:p>
            <a:pPr marL="1200150" lvl="1" indent="-742950">
              <a:buFont typeface="Arial" charset="0"/>
              <a:buChar char="•"/>
              <a:defRPr/>
            </a:pPr>
            <a:endParaRPr lang="en-US" sz="3600" dirty="0" smtClean="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77489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707886"/>
          </a:xfrm>
          <a:prstGeom prst="rect">
            <a:avLst/>
          </a:prstGeom>
        </p:spPr>
        <p:txBody>
          <a:bodyPr wrap="square">
            <a:spAutoFit/>
          </a:bodyPr>
          <a:lstStyle/>
          <a:p>
            <a:pPr marL="742950" indent="-742950">
              <a:buFont typeface="+mj-lt"/>
              <a:buAutoNum type="arabicPeriod" startAt="4"/>
              <a:defRPr/>
            </a:pPr>
            <a:r>
              <a:rPr lang="en-US" sz="4000" b="1" dirty="0" smtClean="0">
                <a:solidFill>
                  <a:srgbClr val="0070C0"/>
                </a:solidFill>
                <a:latin typeface="Helvetica Neue Thin" charset="0"/>
                <a:ea typeface="Helvetica Neue Thin" charset="0"/>
                <a:cs typeface="Helvetica Neue Thin" charset="0"/>
              </a:rPr>
              <a:t>Experimental design</a:t>
            </a:r>
            <a:endParaRPr lang="en-US" sz="4000" b="1"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3184663" y="2762191"/>
            <a:ext cx="11266833" cy="707886"/>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None/>
              <a:tabLst/>
              <a:defRPr/>
            </a:pPr>
            <a:r>
              <a:rPr lang="en-US" sz="4000" dirty="0" smtClean="0">
                <a:solidFill>
                  <a:srgbClr val="0070C0"/>
                </a:solidFill>
                <a:latin typeface="Helvetica Neue Thin" charset="0"/>
                <a:ea typeface="Helvetica Neue Thin" charset="0"/>
                <a:cs typeface="Helvetica Neue Thin" charset="0"/>
              </a:rPr>
              <a:t>An icebreaker example</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651716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3</a:t>
            </a:r>
            <a:r>
              <a:rPr lang="en-US" sz="4400" baseline="30000" dirty="0" smtClean="0">
                <a:solidFill>
                  <a:srgbClr val="0070C0"/>
                </a:solidFill>
                <a:latin typeface="Helvetica Neue Thin" charset="0"/>
                <a:ea typeface="Helvetica Neue Thin" charset="0"/>
                <a:cs typeface="Helvetica Neue Thin" charset="0"/>
              </a:rPr>
              <a:t>rd</a:t>
            </a:r>
            <a:r>
              <a:rPr lang="en-US" sz="4400" dirty="0" smtClean="0">
                <a:solidFill>
                  <a:srgbClr val="0070C0"/>
                </a:solidFill>
                <a:latin typeface="Helvetica Neue Thin" charset="0"/>
                <a:ea typeface="Helvetica Neue Thin" charset="0"/>
                <a:cs typeface="Helvetica Neue Thin" charset="0"/>
              </a:rPr>
              <a:t> and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values likely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16		 32</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560657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a:t>
            </a:r>
            <a:r>
              <a:rPr lang="en-US" sz="6000" b="1" dirty="0" smtClean="0">
                <a:solidFill>
                  <a:schemeClr val="accent6"/>
                </a:solidFill>
                <a:latin typeface="Avenir Book" charset="0"/>
                <a:ea typeface="Avenir Book" charset="0"/>
                <a:cs typeface="Avenir Book" charset="0"/>
              </a:rPr>
              <a:t>8</a:t>
            </a:r>
            <a:r>
              <a:rPr lang="en-US" sz="6000" b="1" dirty="0" smtClean="0">
                <a:solidFill>
                  <a:schemeClr val="accent1"/>
                </a:solidFill>
                <a:latin typeface="Avenir Book" charset="0"/>
                <a:ea typeface="Avenir Book" charset="0"/>
                <a:cs typeface="Avenir Book" charset="0"/>
              </a:rPr>
              <a:t>		16		 32	 </a:t>
            </a:r>
            <a:r>
              <a:rPr lang="en-US" sz="6000" b="1" dirty="0" smtClean="0">
                <a:solidFill>
                  <a:schemeClr val="accent6"/>
                </a:solidFill>
                <a:latin typeface="Avenir Book" charset="0"/>
                <a:ea typeface="Avenir Book" charset="0"/>
                <a:cs typeface="Avenir Book" charset="0"/>
              </a:rPr>
              <a:t>64</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457448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725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		  </a:t>
            </a:r>
            <a:r>
              <a:rPr lang="en-US" sz="6000" b="1" dirty="0" smtClean="0">
                <a:solidFill>
                  <a:schemeClr val="accent6"/>
                </a:solidFill>
                <a:latin typeface="Avenir Book" charset="0"/>
                <a:ea typeface="Avenir Book" charset="0"/>
                <a:cs typeface="Avenir Book" charset="0"/>
              </a:rPr>
              <a:t>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20138843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30990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a:t>
            </a:r>
            <a:r>
              <a:rPr lang="en-US" sz="5400" b="1" dirty="0" smtClean="0">
                <a:solidFill>
                  <a:schemeClr val="accent6"/>
                </a:solidFill>
                <a:latin typeface="Avenir Book" charset="0"/>
                <a:ea typeface="Avenir Book" charset="0"/>
                <a:cs typeface="Avenir Book" charset="0"/>
              </a:rPr>
              <a:t>-.28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213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a:solidFill>
                  <a:schemeClr val="accent1"/>
                </a:solidFill>
                <a:latin typeface="Avenir Book" charset="0"/>
                <a:ea typeface="Avenir Book" charset="0"/>
                <a:cs typeface="Avenir Book" charset="0"/>
              </a:rPr>
              <a:t> </a:t>
            </a:r>
            <a:r>
              <a:rPr lang="en-US" sz="5400" b="1" dirty="0" smtClean="0">
                <a:solidFill>
                  <a:schemeClr val="accent1"/>
                </a:solidFill>
                <a:latin typeface="Avenir Book" charset="0"/>
                <a:ea typeface="Avenir Book" charset="0"/>
                <a:cs typeface="Avenir Book" charset="0"/>
              </a:rPr>
              <a:t>Z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74186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smtClean="0">
                <a:solidFill>
                  <a:schemeClr val="accent6"/>
                </a:solidFill>
                <a:latin typeface="Avenir Book" charset="0"/>
                <a:ea typeface="Avenir Book" charset="0"/>
                <a:cs typeface="Avenir Book" charset="0"/>
              </a:rPr>
              <a:t>Z</a:t>
            </a:r>
            <a:r>
              <a:rPr lang="en-US" sz="5400" b="1" dirty="0" smtClean="0">
                <a:solidFill>
                  <a:schemeClr val="accent1"/>
                </a:solidFill>
                <a:latin typeface="Avenir Book" charset="0"/>
                <a:ea typeface="Avenir Book" charset="0"/>
                <a:cs typeface="Avenir Book" charset="0"/>
              </a:rPr>
              <a:t>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53916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91657" y="681254"/>
            <a:ext cx="7979516" cy="603417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2904" y="2098673"/>
            <a:ext cx="4486071" cy="2682375"/>
          </a:xfrm>
          <a:prstGeom prst="rect">
            <a:avLst/>
          </a:prstGeom>
          <a:solidFill>
            <a:schemeClr val="accent2">
              <a:lumMod val="20000"/>
              <a:lumOff val="80000"/>
            </a:scheme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tx1">
                    <a:lumMod val="65000"/>
                    <a:lumOff val="35000"/>
                  </a:schemeClr>
                </a:solidFill>
                <a:latin typeface="Avenir Book" charset="0"/>
                <a:ea typeface="Avenir Book" charset="0"/>
                <a:cs typeface="Avenir Book" charset="0"/>
              </a:rPr>
              <a:t>Systemic Problems with NYC Building Policy</a:t>
            </a:r>
            <a:endParaRPr lang="en-US" sz="20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4058051" y="2098672"/>
            <a:ext cx="4069549" cy="2308324"/>
          </a:xfrm>
          <a:prstGeom prst="rect">
            <a:avLst/>
          </a:prstGeom>
        </p:spPr>
        <p:txBody>
          <a:bodyPr wrap="square">
            <a:spAutoFit/>
          </a:bodyPr>
          <a:lstStyle/>
          <a:p>
            <a:pPr algn="ctr"/>
            <a:r>
              <a:rPr lang="en-US" b="1" i="1" dirty="0">
                <a:solidFill>
                  <a:schemeClr val="accent2">
                    <a:lumMod val="50000"/>
                  </a:schemeClr>
                </a:solidFill>
                <a:latin typeface="Arial" panose="020B0604020202020204" pitchFamily="34" charset="0"/>
                <a:cs typeface="Arial" panose="020B0604020202020204" pitchFamily="34" charset="0"/>
              </a:rPr>
              <a:t>“FDNY, DOB, and DEP should review the criteria they use to prioritize inspections (new buildings and demolitions for DOB) and affirm, or make appropriate adjustments to ensure that, to the extent possible, these inspections are prioritized on the basis of risk.”</a:t>
            </a:r>
          </a:p>
        </p:txBody>
      </p:sp>
      <p:sp>
        <p:nvSpPr>
          <p:cNvPr id="8" name="Rectangle 7"/>
          <p:cNvSpPr/>
          <p:nvPr/>
        </p:nvSpPr>
        <p:spPr>
          <a:xfrm>
            <a:off x="6793786" y="4411715"/>
            <a:ext cx="1408142" cy="338554"/>
          </a:xfrm>
          <a:prstGeom prst="rect">
            <a:avLst/>
          </a:prstGeom>
        </p:spPr>
        <p:txBody>
          <a:bodyPr wrap="none">
            <a:spAutoFit/>
          </a:bodyPr>
          <a:lstStyle/>
          <a:p>
            <a:r>
              <a:rPr lang="en-US" sz="1600" i="1" dirty="0">
                <a:solidFill>
                  <a:srgbClr val="C00000"/>
                </a:solidFill>
                <a:latin typeface="Arial" panose="020B0604020202020204" pitchFamily="34" charset="0"/>
                <a:cs typeface="Arial" panose="020B0604020202020204" pitchFamily="34" charset="0"/>
              </a:rPr>
              <a:t>- CDA Report</a:t>
            </a: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22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40</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Question</a:t>
            </a:r>
            <a:endParaRPr lang="en-US" sz="3600" dirty="0" smtClean="0">
              <a:solidFill>
                <a:schemeClr val="bg1"/>
              </a:solidFill>
              <a:latin typeface="Avenir Book" charset="0"/>
              <a:ea typeface="Avenir Book" charset="0"/>
              <a:cs typeface="Avenir Book" charset="0"/>
            </a:endParaRPr>
          </a:p>
        </p:txBody>
      </p:sp>
      <p:sp>
        <p:nvSpPr>
          <p:cNvPr id="8" name="TextBox 7"/>
          <p:cNvSpPr txBox="1"/>
          <p:nvPr/>
        </p:nvSpPr>
        <p:spPr>
          <a:xfrm>
            <a:off x="1729975" y="1839154"/>
            <a:ext cx="11123352" cy="1089529"/>
          </a:xfrm>
          <a:prstGeom prst="rect">
            <a:avLst/>
          </a:prstGeom>
          <a:noFill/>
        </p:spPr>
        <p:txBody>
          <a:bodyPr wrap="square" rtlCol="0">
            <a:spAutoFit/>
          </a:bodyPr>
          <a:lstStyle/>
          <a:p>
            <a:r>
              <a:rPr lang="en-US" sz="3600" b="1" dirty="0" smtClean="0">
                <a:solidFill>
                  <a:schemeClr val="accent1"/>
                </a:solidFill>
                <a:latin typeface="Avenir Book" charset="0"/>
                <a:ea typeface="Avenir Book" charset="0"/>
                <a:cs typeface="Avenir Book" charset="0"/>
              </a:rPr>
              <a:t>2		4		[  ]		16		 32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1" name="TextBox 10"/>
          <p:cNvSpPr txBox="1"/>
          <p:nvPr/>
        </p:nvSpPr>
        <p:spPr>
          <a:xfrm>
            <a:off x="1729975" y="5249307"/>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D		A		Z		Z		L		E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3" name="TextBox 12"/>
          <p:cNvSpPr txBox="1"/>
          <p:nvPr/>
        </p:nvSpPr>
        <p:spPr>
          <a:xfrm>
            <a:off x="1594291" y="4174066"/>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0.8		0.9		0.14		-.75		-.95		-.28</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5" name="TextBox 14"/>
          <p:cNvSpPr txBox="1"/>
          <p:nvPr/>
        </p:nvSpPr>
        <p:spPr>
          <a:xfrm>
            <a:off x="1729975" y="2885887"/>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a:t>
            </a:r>
            <a:r>
              <a:rPr lang="en-US" sz="3600" b="1" dirty="0" smtClean="0">
                <a:solidFill>
                  <a:schemeClr val="accent1"/>
                </a:solidFill>
                <a:latin typeface="Avenir Book" charset="0"/>
                <a:ea typeface="Avenir Book" charset="0"/>
                <a:cs typeface="Avenir Book" charset="0"/>
              </a:rPr>
              <a:t>		1		2		 3		  5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6" name="TextBox 15"/>
          <p:cNvSpPr txBox="1"/>
          <p:nvPr/>
        </p:nvSpPr>
        <p:spPr>
          <a:xfrm>
            <a:off x="361954" y="173528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#1</a:t>
            </a:r>
            <a:endParaRPr lang="en-US" sz="3600" b="1" dirty="0">
              <a:solidFill>
                <a:schemeClr val="bg1"/>
              </a:solidFill>
              <a:latin typeface="Avenir Book" charset="0"/>
              <a:ea typeface="Avenir Book" charset="0"/>
              <a:cs typeface="Avenir Book" charset="0"/>
            </a:endParaRPr>
          </a:p>
        </p:txBody>
      </p:sp>
      <p:sp>
        <p:nvSpPr>
          <p:cNvPr id="17" name="TextBox 16"/>
          <p:cNvSpPr txBox="1"/>
          <p:nvPr/>
        </p:nvSpPr>
        <p:spPr>
          <a:xfrm>
            <a:off x="361950" y="2869773"/>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#2</a:t>
            </a:r>
            <a:endParaRPr lang="en-US" sz="3600" b="1" dirty="0">
              <a:solidFill>
                <a:schemeClr val="bg1"/>
              </a:solidFill>
              <a:latin typeface="Avenir Book" charset="0"/>
              <a:ea typeface="Avenir Book" charset="0"/>
              <a:cs typeface="Avenir Book" charset="0"/>
            </a:endParaRPr>
          </a:p>
        </p:txBody>
      </p:sp>
      <p:sp>
        <p:nvSpPr>
          <p:cNvPr id="18" name="TextBox 17"/>
          <p:cNvSpPr txBox="1"/>
          <p:nvPr/>
        </p:nvSpPr>
        <p:spPr>
          <a:xfrm>
            <a:off x="361950" y="4023744"/>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#3</a:t>
            </a:r>
            <a:endParaRPr lang="en-US" sz="3600" b="1" dirty="0">
              <a:solidFill>
                <a:schemeClr val="bg1"/>
              </a:solidFill>
              <a:latin typeface="Avenir Book" charset="0"/>
              <a:ea typeface="Avenir Book" charset="0"/>
              <a:cs typeface="Avenir Book" charset="0"/>
            </a:endParaRPr>
          </a:p>
        </p:txBody>
      </p:sp>
      <p:sp>
        <p:nvSpPr>
          <p:cNvPr id="19" name="TextBox 18"/>
          <p:cNvSpPr txBox="1"/>
          <p:nvPr/>
        </p:nvSpPr>
        <p:spPr>
          <a:xfrm>
            <a:off x="361951" y="520204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#4</a:t>
            </a:r>
            <a:endParaRPr lang="en-US" sz="3600" b="1" dirty="0">
              <a:solidFill>
                <a:schemeClr val="bg1"/>
              </a:solidFill>
              <a:latin typeface="Avenir Book" charset="0"/>
              <a:ea typeface="Avenir Book" charset="0"/>
              <a:cs typeface="Avenir Book" charset="0"/>
            </a:endParaRPr>
          </a:p>
        </p:txBody>
      </p:sp>
      <p:sp>
        <p:nvSpPr>
          <p:cNvPr id="21" name="Rectangle 20"/>
          <p:cNvSpPr/>
          <p:nvPr/>
        </p:nvSpPr>
        <p:spPr>
          <a:xfrm>
            <a:off x="3823854" y="436699"/>
            <a:ext cx="8001001" cy="1200329"/>
          </a:xfrm>
          <a:prstGeom prst="rect">
            <a:avLst/>
          </a:prstGeom>
        </p:spPr>
        <p:txBody>
          <a:bodyPr wrap="square">
            <a:spAutoFit/>
          </a:bodyPr>
          <a:lstStyle/>
          <a:p>
            <a:pPr>
              <a:defRPr/>
            </a:pPr>
            <a:r>
              <a:rPr lang="en-US" sz="3600" dirty="0" smtClean="0">
                <a:solidFill>
                  <a:srgbClr val="0070C0"/>
                </a:solidFill>
                <a:latin typeface="Helvetica Neue Thin" charset="0"/>
                <a:ea typeface="Helvetica Neue Thin" charset="0"/>
                <a:cs typeface="Helvetica Neue Thin" charset="0"/>
              </a:rPr>
              <a:t>What is the difference between #1/#2 and #3/#4?</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19379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41</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The Point</a:t>
            </a:r>
            <a:endParaRPr lang="en-US" sz="3600" dirty="0" smtClean="0">
              <a:solidFill>
                <a:schemeClr val="bg1"/>
              </a:solidFill>
              <a:latin typeface="Avenir Book" charset="0"/>
              <a:ea typeface="Avenir Book" charset="0"/>
              <a:cs typeface="Avenir Book" charset="0"/>
            </a:endParaRPr>
          </a:p>
        </p:txBody>
      </p:sp>
      <p:sp>
        <p:nvSpPr>
          <p:cNvPr id="21" name="Rectangle 20"/>
          <p:cNvSpPr/>
          <p:nvPr/>
        </p:nvSpPr>
        <p:spPr>
          <a:xfrm>
            <a:off x="1818525" y="3103482"/>
            <a:ext cx="9434945" cy="2800767"/>
          </a:xfrm>
          <a:prstGeom prst="rect">
            <a:avLst/>
          </a:prstGeom>
        </p:spPr>
        <p:txBody>
          <a:bodyPr wrap="square">
            <a:spAutoFit/>
          </a:bodyPr>
          <a:lstStyle/>
          <a:p>
            <a:pPr>
              <a:defRPr/>
            </a:pPr>
            <a:r>
              <a:rPr lang="en-US" sz="4400" dirty="0" smtClean="0">
                <a:solidFill>
                  <a:srgbClr val="0070C0"/>
                </a:solidFill>
                <a:latin typeface="Helvetica Neue Thin" charset="0"/>
                <a:ea typeface="Helvetica Neue Thin" charset="0"/>
                <a:cs typeface="Helvetica Neue Thin" charset="0"/>
              </a:rPr>
              <a:t>You can’t test your ability to find patterns if you know exactly what the question and answer will be.</a:t>
            </a:r>
          </a:p>
          <a:p>
            <a:pPr>
              <a:defRPr/>
            </a:pPr>
            <a:endParaRPr lang="en-US" sz="44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590183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19759" y="1561863"/>
            <a:ext cx="10797790" cy="2862322"/>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Train/Validate/Test</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three groups (70/15/15)</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training</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Use model weights to predict validate, iterate</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Final check is to predict test</a:t>
            </a: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700391" y="4655260"/>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6284069"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1" name="Rectangle 10"/>
          <p:cNvSpPr/>
          <p:nvPr/>
        </p:nvSpPr>
        <p:spPr>
          <a:xfrm>
            <a:off x="8510270"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297827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665396" y="1439168"/>
            <a:ext cx="3949430" cy="2677656"/>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P</a:t>
            </a:r>
            <a:r>
              <a:rPr lang="en-US" sz="2800" i="1" dirty="0" smtClean="0">
                <a:solidFill>
                  <a:srgbClr val="0070C0"/>
                </a:solidFill>
                <a:latin typeface="Helvetica Neue Thin" charset="0"/>
                <a:ea typeface="Helvetica Neue Thin" charset="0"/>
                <a:cs typeface="Helvetica Neue Thin" charset="0"/>
              </a:rPr>
              <a:t>redict validation sample, check error, if error is ok</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Then predict test set as a final check</a:t>
            </a:r>
            <a:endParaRPr lang="en-US" sz="2800" dirty="0" smtClean="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220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1147864" y="1561862"/>
            <a:ext cx="10700425" cy="3416320"/>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K-folds Cross Validation</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k groups</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k-1 groups</a:t>
            </a:r>
            <a:endParaRPr lang="en-US" sz="3600"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3600" dirty="0">
                <a:solidFill>
                  <a:srgbClr val="0070C0"/>
                </a:solidFill>
                <a:latin typeface="Helvetica Neue Thin" charset="0"/>
                <a:ea typeface="Helvetica Neue Thin" charset="0"/>
                <a:cs typeface="Helvetica Neue Thin" charset="0"/>
              </a:rPr>
              <a:t>P</a:t>
            </a:r>
            <a:r>
              <a:rPr lang="en-US" sz="3600" dirty="0" smtClean="0">
                <a:solidFill>
                  <a:srgbClr val="0070C0"/>
                </a:solidFill>
                <a:latin typeface="Helvetica Neue Thin" charset="0"/>
                <a:ea typeface="Helvetica Neue Thin" charset="0"/>
                <a:cs typeface="Helvetica Neue Thin" charset="0"/>
              </a:rPr>
              <a:t>redict the kth group</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Cycle through until all k groups are predicted</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More k’s means lower the variance of prediction</a:t>
            </a:r>
          </a:p>
        </p:txBody>
      </p:sp>
      <p:sp>
        <p:nvSpPr>
          <p:cNvPr id="9" name="Rectangle 8"/>
          <p:cNvSpPr/>
          <p:nvPr/>
        </p:nvSpPr>
        <p:spPr>
          <a:xfrm>
            <a:off x="1147864"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1" name="Rectangle 10"/>
          <p:cNvSpPr/>
          <p:nvPr/>
        </p:nvSpPr>
        <p:spPr>
          <a:xfrm>
            <a:off x="3374066"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2" name="Rectangle 11"/>
          <p:cNvSpPr/>
          <p:nvPr/>
        </p:nvSpPr>
        <p:spPr>
          <a:xfrm>
            <a:off x="5600268"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3" name="Rectangle 12"/>
          <p:cNvSpPr/>
          <p:nvPr/>
        </p:nvSpPr>
        <p:spPr>
          <a:xfrm>
            <a:off x="7826470"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36279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Iterate.</a:t>
            </a: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27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7840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9524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3641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49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812122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853053"/>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4400" cap="none" dirty="0">
                <a:solidFill>
                  <a:schemeClr val="tx1">
                    <a:lumMod val="65000"/>
                    <a:lumOff val="35000"/>
                  </a:schemeClr>
                </a:solidFill>
                <a:latin typeface="Avenir Book" charset="0"/>
                <a:ea typeface="Avenir Book" charset="0"/>
                <a:cs typeface="Avenir Book" charset="0"/>
              </a:rPr>
              <a:t>Risk Mitigation Philosophy</a:t>
            </a:r>
            <a:endParaRPr lang="en-US" sz="36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095499" y="2916239"/>
            <a:ext cx="8118475" cy="1500187"/>
          </a:xfrm>
        </p:spPr>
        <p:txBody>
          <a:bodyPr>
            <a:noAutofit/>
          </a:bodyPr>
          <a:lstStyle/>
          <a:p>
            <a:pPr marL="0" indent="0" algn="ctr">
              <a:buNone/>
            </a:pPr>
            <a:r>
              <a:rPr lang="en-US" sz="3200" dirty="0">
                <a:solidFill>
                  <a:schemeClr val="accent2">
                    <a:lumMod val="50000"/>
                  </a:schemeClr>
                </a:solidFill>
                <a:latin typeface="Avenir Book" charset="0"/>
                <a:ea typeface="Avenir Book" charset="0"/>
                <a:cs typeface="Avenir Book" charset="0"/>
              </a:rPr>
              <a:t>Fires will happen. It’s just a matter of time.  </a:t>
            </a:r>
            <a:r>
              <a:rPr lang="en-US" sz="3200" dirty="0" smtClean="0">
                <a:solidFill>
                  <a:schemeClr val="accent2">
                    <a:lumMod val="50000"/>
                  </a:schemeClr>
                </a:solidFill>
                <a:latin typeface="Avenir Book" charset="0"/>
                <a:ea typeface="Avenir Book" charset="0"/>
                <a:cs typeface="Avenir Book" charset="0"/>
              </a:rPr>
              <a:t>The Fire Department needs </a:t>
            </a:r>
            <a:r>
              <a:rPr lang="en-US" sz="3200" dirty="0">
                <a:solidFill>
                  <a:schemeClr val="accent2">
                    <a:lumMod val="50000"/>
                  </a:schemeClr>
                </a:solidFill>
                <a:latin typeface="Avenir Book" charset="0"/>
                <a:ea typeface="Avenir Book" charset="0"/>
                <a:cs typeface="Avenir Book" charset="0"/>
              </a:rPr>
              <a:t>to get </a:t>
            </a:r>
            <a:r>
              <a:rPr lang="en-US" sz="3200" dirty="0" smtClean="0">
                <a:solidFill>
                  <a:schemeClr val="accent2">
                    <a:lumMod val="50000"/>
                  </a:schemeClr>
                </a:solidFill>
                <a:latin typeface="Avenir Book" charset="0"/>
                <a:ea typeface="Avenir Book" charset="0"/>
                <a:cs typeface="Avenir Book" charset="0"/>
              </a:rPr>
              <a:t>fire units </a:t>
            </a:r>
            <a:r>
              <a:rPr lang="en-US" sz="3200" dirty="0">
                <a:solidFill>
                  <a:schemeClr val="accent2">
                    <a:lumMod val="50000"/>
                  </a:schemeClr>
                </a:solidFill>
                <a:latin typeface="Avenir Book" charset="0"/>
                <a:ea typeface="Avenir Book" charset="0"/>
                <a:cs typeface="Avenir Book" charset="0"/>
              </a:rPr>
              <a:t>to </a:t>
            </a:r>
            <a:r>
              <a:rPr lang="en-US" sz="3200" u="sng" dirty="0">
                <a:solidFill>
                  <a:schemeClr val="accent2">
                    <a:lumMod val="50000"/>
                  </a:schemeClr>
                </a:solidFill>
                <a:latin typeface="Avenir Book" charset="0"/>
                <a:ea typeface="Avenir Book" charset="0"/>
                <a:cs typeface="Avenir Book" charset="0"/>
              </a:rPr>
              <a:t>inspect</a:t>
            </a:r>
            <a:r>
              <a:rPr lang="en-US" sz="3200" dirty="0">
                <a:solidFill>
                  <a:schemeClr val="accent2">
                    <a:lumMod val="50000"/>
                  </a:schemeClr>
                </a:solidFill>
                <a:latin typeface="Avenir Book" charset="0"/>
                <a:ea typeface="Avenir Book" charset="0"/>
                <a:cs typeface="Avenir Book" charset="0"/>
              </a:rPr>
              <a:t> the buildings of </a:t>
            </a:r>
            <a:r>
              <a:rPr lang="en-US" sz="3200" u="sng" dirty="0">
                <a:solidFill>
                  <a:schemeClr val="accent2">
                    <a:lumMod val="50000"/>
                  </a:schemeClr>
                </a:solidFill>
                <a:latin typeface="Avenir Book" charset="0"/>
                <a:ea typeface="Avenir Book" charset="0"/>
                <a:cs typeface="Avenir Book" charset="0"/>
              </a:rPr>
              <a:t>highest risk </a:t>
            </a:r>
            <a:r>
              <a:rPr lang="en-US" sz="3200" dirty="0">
                <a:solidFill>
                  <a:schemeClr val="accent2">
                    <a:lumMod val="50000"/>
                  </a:schemeClr>
                </a:solidFill>
                <a:latin typeface="Avenir Book" charset="0"/>
                <a:ea typeface="Avenir Book" charset="0"/>
                <a:cs typeface="Avenir Book" charset="0"/>
              </a:rPr>
              <a:t>so they’re </a:t>
            </a:r>
            <a:r>
              <a:rPr lang="en-US" sz="3200" dirty="0" smtClean="0">
                <a:solidFill>
                  <a:schemeClr val="accent2">
                    <a:lumMod val="50000"/>
                  </a:schemeClr>
                </a:solidFill>
                <a:latin typeface="Avenir Book" charset="0"/>
                <a:ea typeface="Avenir Book" charset="0"/>
                <a:cs typeface="Avenir Book" charset="0"/>
              </a:rPr>
              <a:t>ready.</a:t>
            </a:r>
            <a:endParaRPr lang="en-US" sz="3200" dirty="0">
              <a:solidFill>
                <a:schemeClr val="accent2">
                  <a:lumMod val="50000"/>
                </a:schemeClr>
              </a:solidFill>
              <a:latin typeface="Avenir Book" charset="0"/>
              <a:ea typeface="Avenir Book" charset="0"/>
              <a:cs typeface="Avenir Book" charset="0"/>
            </a:endParaRPr>
          </a:p>
          <a:p>
            <a:pPr algn="ctr"/>
            <a:endParaRPr lang="en-US" sz="32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22" y="1099807"/>
            <a:ext cx="10266948" cy="46522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44" y="512956"/>
            <a:ext cx="5954904" cy="546879"/>
          </a:xfrm>
          <a:prstGeom prst="rect">
            <a:avLst/>
          </a:prstGeom>
        </p:spPr>
      </p:pic>
    </p:spTree>
    <p:extLst>
      <p:ext uri="{BB962C8B-B14F-4D97-AF65-F5344CB8AC3E}">
        <p14:creationId xmlns:p14="http://schemas.microsoft.com/office/powerpoint/2010/main" val="5297100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467" t="78922" r="17651"/>
          <a:stretch/>
        </p:blipFill>
        <p:spPr>
          <a:xfrm>
            <a:off x="5173307" y="910681"/>
            <a:ext cx="4708563" cy="7193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39" y="2339751"/>
            <a:ext cx="8122936" cy="74598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350" r="6091" b="48721"/>
          <a:stretch/>
        </p:blipFill>
        <p:spPr>
          <a:xfrm>
            <a:off x="5173307" y="3388485"/>
            <a:ext cx="6400800" cy="1750033"/>
          </a:xfrm>
          <a:prstGeom prst="rect">
            <a:avLst/>
          </a:prstGeom>
        </p:spPr>
      </p:pic>
      <p:cxnSp>
        <p:nvCxnSpPr>
          <p:cNvPr id="10" name="Elbow Connector 9"/>
          <p:cNvCxnSpPr>
            <a:stCxn id="3" idx="1"/>
          </p:cNvCxnSpPr>
          <p:nvPr/>
        </p:nvCxnSpPr>
        <p:spPr>
          <a:xfrm rot="10800000" flipV="1">
            <a:off x="4838701" y="1270350"/>
            <a:ext cx="334607" cy="1127491"/>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16200000" flipV="1">
            <a:off x="6204560" y="3304282"/>
            <a:ext cx="883134" cy="49065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1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52</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Process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9" y="1130546"/>
            <a:ext cx="6013450" cy="8753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48" y="2500364"/>
            <a:ext cx="2298700" cy="749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993" y="2472813"/>
            <a:ext cx="2565400" cy="7239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696" y="5449904"/>
            <a:ext cx="4932844" cy="75583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3" y="4198165"/>
            <a:ext cx="2908569" cy="88579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629" y="3740527"/>
            <a:ext cx="1806616" cy="513646"/>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t="1" b="3639"/>
          <a:stretch/>
        </p:blipFill>
        <p:spPr>
          <a:xfrm>
            <a:off x="7849166" y="4293679"/>
            <a:ext cx="3525451" cy="469819"/>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9400" y="3769537"/>
            <a:ext cx="3005246" cy="505690"/>
          </a:xfrm>
          <a:prstGeom prst="rect">
            <a:avLst/>
          </a:prstGeom>
        </p:spPr>
      </p:pic>
      <p:sp>
        <p:nvSpPr>
          <p:cNvPr id="3" name="Rectangle 2"/>
          <p:cNvSpPr/>
          <p:nvPr/>
        </p:nvSpPr>
        <p:spPr>
          <a:xfrm>
            <a:off x="615185" y="1134247"/>
            <a:ext cx="6304355" cy="857355"/>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2">
                    <a:lumMod val="50000"/>
                  </a:schemeClr>
                </a:solidFill>
                <a:latin typeface="Avenir Book" charset="0"/>
                <a:ea typeface="Avenir Book" charset="0"/>
                <a:cs typeface="Avenir Book" charset="0"/>
              </a:rPr>
              <a:t>Training model</a:t>
            </a:r>
            <a:endParaRPr lang="en-US" b="1">
              <a:solidFill>
                <a:schemeClr val="accent2">
                  <a:lumMod val="50000"/>
                </a:schemeClr>
              </a:solidFill>
              <a:latin typeface="Avenir Book" charset="0"/>
              <a:ea typeface="Avenir Book" charset="0"/>
              <a:cs typeface="Avenir Book" charset="0"/>
            </a:endParaRPr>
          </a:p>
        </p:txBody>
      </p:sp>
      <p:sp>
        <p:nvSpPr>
          <p:cNvPr id="18" name="Rectangle 17"/>
          <p:cNvSpPr/>
          <p:nvPr/>
        </p:nvSpPr>
        <p:spPr>
          <a:xfrm>
            <a:off x="615185" y="2085844"/>
            <a:ext cx="6304355" cy="115563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Objective: Minimize MSE or SSE via gradient descent</a:t>
            </a:r>
            <a:endParaRPr lang="en-US" b="1" dirty="0">
              <a:solidFill>
                <a:schemeClr val="accent2">
                  <a:lumMod val="50000"/>
                </a:schemeClr>
              </a:solidFill>
              <a:latin typeface="Avenir Book" charset="0"/>
              <a:ea typeface="Avenir Book" charset="0"/>
              <a:cs typeface="Avenir Book" charset="0"/>
            </a:endParaRPr>
          </a:p>
        </p:txBody>
      </p:sp>
      <p:sp>
        <p:nvSpPr>
          <p:cNvPr id="19" name="Rectangle 18"/>
          <p:cNvSpPr/>
          <p:nvPr/>
        </p:nvSpPr>
        <p:spPr>
          <a:xfrm>
            <a:off x="615185" y="5174157"/>
            <a:ext cx="6304355" cy="966911"/>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Prediction: Results in a linear equation that produces Y-hat</a:t>
            </a:r>
            <a:endParaRPr lang="en-US" b="1" dirty="0">
              <a:solidFill>
                <a:schemeClr val="accent1"/>
              </a:solidFill>
              <a:latin typeface="Avenir Book" charset="0"/>
              <a:ea typeface="Avenir Book" charset="0"/>
              <a:cs typeface="Avenir Book" charset="0"/>
            </a:endParaRPr>
          </a:p>
        </p:txBody>
      </p:sp>
      <p:sp>
        <p:nvSpPr>
          <p:cNvPr id="20" name="Rectangle 19"/>
          <p:cNvSpPr/>
          <p:nvPr/>
        </p:nvSpPr>
        <p:spPr>
          <a:xfrm>
            <a:off x="615185" y="3323846"/>
            <a:ext cx="6304355" cy="1760110"/>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Evaluate Trained Model</a:t>
            </a:r>
            <a:endParaRPr lang="en-US" b="1" dirty="0">
              <a:solidFill>
                <a:schemeClr val="accent2">
                  <a:lumMod val="50000"/>
                </a:schemeClr>
              </a:solidFill>
              <a:latin typeface="Avenir Book" charset="0"/>
              <a:ea typeface="Avenir Book" charset="0"/>
              <a:cs typeface="Avenir Book" charset="0"/>
            </a:endParaRP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9555" y="4820066"/>
            <a:ext cx="3666826" cy="617014"/>
          </a:xfrm>
          <a:prstGeom prst="rect">
            <a:avLst/>
          </a:prstGeom>
        </p:spPr>
      </p:pic>
      <p:sp>
        <p:nvSpPr>
          <p:cNvPr id="22" name="Rectangle 21"/>
          <p:cNvSpPr/>
          <p:nvPr/>
        </p:nvSpPr>
        <p:spPr>
          <a:xfrm>
            <a:off x="7663498" y="3864782"/>
            <a:ext cx="3983568" cy="200757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1"/>
                </a:solidFill>
                <a:latin typeface="Avenir Book" charset="0"/>
                <a:ea typeface="Avenir Book" charset="0"/>
                <a:cs typeface="Avenir Book" charset="0"/>
              </a:rPr>
              <a:t>Benchmark error </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1"/>
            <a:endCxn id="18" idx="1"/>
          </p:cNvCxnSpPr>
          <p:nvPr/>
        </p:nvCxnSpPr>
        <p:spPr>
          <a:xfrm rot="10800000" flipV="1">
            <a:off x="615185" y="1562925"/>
            <a:ext cx="12700" cy="110073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3"/>
            <a:endCxn id="20" idx="3"/>
          </p:cNvCxnSpPr>
          <p:nvPr/>
        </p:nvCxnSpPr>
        <p:spPr>
          <a:xfrm>
            <a:off x="6919540" y="2663661"/>
            <a:ext cx="12700" cy="15402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1"/>
            <a:endCxn id="19" idx="1"/>
          </p:cNvCxnSpPr>
          <p:nvPr/>
        </p:nvCxnSpPr>
        <p:spPr>
          <a:xfrm rot="10800000" flipV="1">
            <a:off x="615185" y="4203901"/>
            <a:ext cx="12700" cy="1453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3"/>
            <a:endCxn id="22" idx="1"/>
          </p:cNvCxnSpPr>
          <p:nvPr/>
        </p:nvCxnSpPr>
        <p:spPr>
          <a:xfrm flipV="1">
            <a:off x="6919540" y="4868571"/>
            <a:ext cx="743958" cy="789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8198660" y="1846950"/>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venir Book" charset="0"/>
                <a:ea typeface="Avenir Book" charset="0"/>
                <a:cs typeface="Avenir Book" charset="0"/>
              </a:rPr>
              <a:t>If Error </a:t>
            </a:r>
            <a:r>
              <a:rPr lang="en-US" b="1" smtClean="0">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16200000" flipV="1">
            <a:off x="9385864" y="3595364"/>
            <a:ext cx="537187" cy="1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1"/>
            <a:endCxn id="3" idx="3"/>
          </p:cNvCxnSpPr>
          <p:nvPr/>
        </p:nvCxnSpPr>
        <p:spPr>
          <a:xfrm rot="10800000">
            <a:off x="6919540" y="1562925"/>
            <a:ext cx="1279120" cy="1024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1108604" y="903497"/>
            <a:ext cx="266013" cy="1683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735650" y="352289"/>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Done!</a:t>
            </a:r>
            <a:endParaRPr lang="en-US" sz="2000" b="1" dirty="0">
              <a:solidFill>
                <a:schemeClr val="accent1"/>
              </a:solidFill>
              <a:latin typeface="Avenir Book" charset="0"/>
              <a:ea typeface="Avenir Book" charset="0"/>
              <a:cs typeface="Avenir Book" charset="0"/>
            </a:endParaRPr>
          </a:p>
        </p:txBody>
      </p:sp>
      <p:sp>
        <p:nvSpPr>
          <p:cNvPr id="64" name="Rectangle 63"/>
          <p:cNvSpPr/>
          <p:nvPr/>
        </p:nvSpPr>
        <p:spPr>
          <a:xfrm>
            <a:off x="2915443" y="340458"/>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Start</a:t>
            </a:r>
            <a:endParaRPr lang="en-US" sz="2000" b="1" dirty="0">
              <a:solidFill>
                <a:schemeClr val="accent1"/>
              </a:solidFill>
              <a:latin typeface="Avenir Book" charset="0"/>
              <a:ea typeface="Avenir Book" charset="0"/>
              <a:cs typeface="Avenir Book" charset="0"/>
            </a:endParaRPr>
          </a:p>
        </p:txBody>
      </p:sp>
      <p:cxnSp>
        <p:nvCxnSpPr>
          <p:cNvPr id="65" name="Elbow Connector 64"/>
          <p:cNvCxnSpPr>
            <a:stCxn id="64" idx="2"/>
            <a:endCxn id="3" idx="0"/>
          </p:cNvCxnSpPr>
          <p:nvPr/>
        </p:nvCxnSpPr>
        <p:spPr>
          <a:xfrm rot="16200000" flipH="1">
            <a:off x="3646072" y="1012955"/>
            <a:ext cx="2425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591572" y="2072649"/>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1"/>
                </a:solidFill>
                <a:latin typeface="Avenir Book" charset="0"/>
                <a:ea typeface="Avenir Book" charset="0"/>
                <a:cs typeface="Avenir Book" charset="0"/>
              </a:rPr>
              <a:t>N</a:t>
            </a:r>
            <a:endParaRPr lang="en-US" sz="2400" dirty="0">
              <a:solidFill>
                <a:schemeClr val="accent1"/>
              </a:solidFill>
              <a:latin typeface="Avenir Book" charset="0"/>
              <a:ea typeface="Avenir Book" charset="0"/>
              <a:cs typeface="Avenir Book" charset="0"/>
            </a:endParaRPr>
          </a:p>
        </p:txBody>
      </p:sp>
      <p:sp>
        <p:nvSpPr>
          <p:cNvPr id="81" name="Rectangle 80"/>
          <p:cNvSpPr/>
          <p:nvPr/>
        </p:nvSpPr>
        <p:spPr>
          <a:xfrm>
            <a:off x="10777900" y="2041410"/>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1"/>
                </a:solidFill>
                <a:latin typeface="Avenir Book" charset="0"/>
                <a:ea typeface="Avenir Book" charset="0"/>
                <a:cs typeface="Avenir Book" charset="0"/>
              </a:rPr>
              <a:t>Y</a:t>
            </a:r>
            <a:endParaRPr lang="en-US" sz="2400"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346678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Coefficients</a:t>
            </a:r>
            <a:endParaRPr lang="en-US" sz="3600" dirty="0" smtClean="0">
              <a:solidFill>
                <a:schemeClr val="bg1"/>
              </a:solidFill>
              <a:latin typeface="Avenir Book" charset="0"/>
              <a:ea typeface="Avenir Book" charset="0"/>
              <a:cs typeface="Avenir Book"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780"/>
            <a:ext cx="7601679" cy="1106574"/>
          </a:xfrm>
          <a:prstGeom prst="rect">
            <a:avLst/>
          </a:prstGeom>
        </p:spPr>
      </p:pic>
      <p:sp>
        <p:nvSpPr>
          <p:cNvPr id="16" name="Rectangle 15"/>
          <p:cNvSpPr/>
          <p:nvPr/>
        </p:nvSpPr>
        <p:spPr>
          <a:xfrm>
            <a:off x="1847850" y="2302771"/>
            <a:ext cx="10128560"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 or B are coefficients. W1 to </a:t>
            </a:r>
            <a:r>
              <a:rPr lang="en-US" sz="3200" i="1" dirty="0" err="1" smtClean="0">
                <a:solidFill>
                  <a:srgbClr val="0070C0"/>
                </a:solidFill>
                <a:latin typeface="Helvetica Neue Thin" charset="0"/>
                <a:ea typeface="Helvetica Neue Thin" charset="0"/>
                <a:cs typeface="Helvetica Neue Thin" charset="0"/>
              </a:rPr>
              <a:t>Wk</a:t>
            </a:r>
            <a:r>
              <a:rPr lang="en-US" sz="3200" i="1" dirty="0" smtClean="0">
                <a:solidFill>
                  <a:srgbClr val="0070C0"/>
                </a:solidFill>
                <a:latin typeface="Helvetica Neue Thin" charset="0"/>
                <a:ea typeface="Helvetica Neue Thin" charset="0"/>
                <a:cs typeface="Helvetica Neue Thin" charset="0"/>
              </a:rPr>
              <a:t> are marginal estimates.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6" y="3088231"/>
            <a:ext cx="8122936" cy="745984"/>
          </a:xfrm>
          <a:prstGeom prst="rect">
            <a:avLst/>
          </a:prstGeom>
        </p:spPr>
      </p:pic>
      <p:sp>
        <p:nvSpPr>
          <p:cNvPr id="18" name="Rectangle 17"/>
          <p:cNvSpPr/>
          <p:nvPr/>
        </p:nvSpPr>
        <p:spPr>
          <a:xfrm>
            <a:off x="1847850" y="3834215"/>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W1 = 0.036 million more transactions per month</a:t>
            </a:r>
          </a:p>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Each W has an associated standard error</a:t>
            </a:r>
          </a:p>
        </p:txBody>
      </p:sp>
    </p:spTree>
    <p:extLst>
      <p:ext uri="{BB962C8B-B14F-4D97-AF65-F5344CB8AC3E}">
        <p14:creationId xmlns:p14="http://schemas.microsoft.com/office/powerpoint/2010/main" val="18648853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1" y="622902"/>
            <a:ext cx="7828274"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How Coefficients Are Derived</a:t>
            </a:r>
            <a:endParaRPr lang="en-US" sz="3600" dirty="0" smtClean="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3" name="TextBox 2"/>
              <p:cNvSpPr txBox="1"/>
              <p:nvPr/>
            </p:nvSpPr>
            <p:spPr>
              <a:xfrm>
                <a:off x="3136327" y="2252756"/>
                <a:ext cx="108132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𝑋𝑤</m:t>
                      </m:r>
                    </m:oMath>
                  </m:oMathPara>
                </a14:m>
                <a:endParaRPr lang="en-US" sz="2400" dirty="0"/>
              </a:p>
            </p:txBody>
          </p:sp>
        </mc:Choice>
        <mc:Fallback>
          <p:sp>
            <p:nvSpPr>
              <p:cNvPr id="3" name="TextBox 2"/>
              <p:cNvSpPr txBox="1">
                <a:spLocks noRot="1" noChangeAspect="1" noMove="1" noResize="1" noEditPoints="1" noAdjustHandles="1" noChangeArrowheads="1" noChangeShapeType="1" noTextEdit="1"/>
              </p:cNvSpPr>
              <p:nvPr/>
            </p:nvSpPr>
            <p:spPr>
              <a:xfrm>
                <a:off x="3136327" y="2252756"/>
                <a:ext cx="1081322" cy="369332"/>
              </a:xfrm>
              <a:prstGeom prst="rect">
                <a:avLst/>
              </a:prstGeom>
              <a:blipFill rotWithShape="0">
                <a:blip r:embed="rId3"/>
                <a:stretch>
                  <a:fillRect l="-6180" r="-5056"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014727" y="3370589"/>
                <a:ext cx="1823973"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𝑋𝑤</m:t>
                      </m:r>
                    </m:oMath>
                  </m:oMathPara>
                </a14:m>
                <a:endParaRPr lang="en-US" sz="2400" dirty="0"/>
              </a:p>
            </p:txBody>
          </p:sp>
        </mc:Choice>
        <mc:Fallback>
          <p:sp>
            <p:nvSpPr>
              <p:cNvPr id="12" name="TextBox 11"/>
              <p:cNvSpPr txBox="1">
                <a:spLocks noRot="1" noChangeAspect="1" noMove="1" noResize="1" noEditPoints="1" noAdjustHandles="1" noChangeArrowheads="1" noChangeShapeType="1" noTextEdit="1"/>
              </p:cNvSpPr>
              <p:nvPr/>
            </p:nvSpPr>
            <p:spPr>
              <a:xfrm>
                <a:off x="3014727" y="3370589"/>
                <a:ext cx="1823973" cy="369332"/>
              </a:xfrm>
              <a:prstGeom prst="rect">
                <a:avLst/>
              </a:prstGeom>
              <a:blipFill rotWithShape="0">
                <a:blip r:embed="rId4"/>
                <a:stretch>
                  <a:fillRect l="-1003" t="-6557" b="-32787"/>
                </a:stretch>
              </a:blipFill>
            </p:spPr>
            <p:txBody>
              <a:bodyPr/>
              <a:lstStyle/>
              <a:p>
                <a:r>
                  <a:rPr lang="en-US">
                    <a:noFill/>
                  </a:rPr>
                  <a:t> </a:t>
                </a:r>
              </a:p>
            </p:txBody>
          </p:sp>
        </mc:Fallback>
      </mc:AlternateContent>
      <p:sp>
        <p:nvSpPr>
          <p:cNvPr id="4" name="TextBox 3"/>
          <p:cNvSpPr txBox="1"/>
          <p:nvPr/>
        </p:nvSpPr>
        <p:spPr>
          <a:xfrm>
            <a:off x="581023" y="1786142"/>
            <a:ext cx="1943100" cy="307777"/>
          </a:xfrm>
          <a:prstGeom prst="rect">
            <a:avLst/>
          </a:prstGeom>
          <a:noFill/>
        </p:spPr>
        <p:txBody>
          <a:bodyPr wrap="square" rtlCol="0">
            <a:spAutoFit/>
          </a:bodyPr>
          <a:lstStyle/>
          <a:p>
            <a:pPr algn="r"/>
            <a:r>
              <a:rPr lang="en-US" sz="1400" dirty="0" smtClean="0">
                <a:latin typeface="Helvetica Neue Light" charset="0"/>
                <a:ea typeface="Helvetica Neue Light" charset="0"/>
                <a:cs typeface="Helvetica Neue Light" charset="0"/>
              </a:rPr>
              <a:t>Algebraic version</a:t>
            </a:r>
            <a:endParaRPr lang="en-US" sz="1400" dirty="0">
              <a:latin typeface="Helvetica Neue Light" charset="0"/>
              <a:ea typeface="Helvetica Neue Light" charset="0"/>
              <a:cs typeface="Helvetica Neue Light" charset="0"/>
            </a:endParaRPr>
          </a:p>
        </p:txBody>
      </p:sp>
      <mc:AlternateContent xmlns:mc="http://schemas.openxmlformats.org/markup-compatibility/2006">
        <mc:Choice xmlns:a14="http://schemas.microsoft.com/office/drawing/2010/main" Requires="a14">
          <p:sp>
            <p:nvSpPr>
              <p:cNvPr id="13" name="TextBox 12"/>
              <p:cNvSpPr txBox="1"/>
              <p:nvPr/>
            </p:nvSpPr>
            <p:spPr>
              <a:xfrm>
                <a:off x="3136327" y="1781179"/>
                <a:ext cx="4559646"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𝑦</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𝑤</m:t>
                          </m:r>
                        </m:e>
                        <m:sub>
                          <m:r>
                            <a:rPr lang="en-US" sz="2400" b="0" i="1" smtClean="0">
                              <a:latin typeface="Cambria Math" charset="0"/>
                            </a:rPr>
                            <m:t>𝑘</m:t>
                          </m:r>
                        </m:sub>
                      </m:sSub>
                      <m:sSub>
                        <m:sSubPr>
                          <m:ctrlPr>
                            <a:rPr lang="en-US" sz="2400" i="1">
                              <a:latin typeface="Cambria Math" charset="0"/>
                            </a:rPr>
                          </m:ctrlPr>
                        </m:sSubPr>
                        <m:e>
                          <m:r>
                            <a:rPr lang="en-US" sz="2400" i="1">
                              <a:latin typeface="Cambria Math" charset="0"/>
                            </a:rPr>
                            <m:t>𝑥</m:t>
                          </m:r>
                        </m:e>
                        <m:sub>
                          <m:r>
                            <a:rPr lang="en-US" sz="2400" i="1">
                              <a:latin typeface="Cambria Math" charset="0"/>
                            </a:rPr>
                            <m:t>𝑖</m:t>
                          </m:r>
                          <m:r>
                            <a:rPr lang="en-US" sz="2400" i="1">
                              <a:latin typeface="Cambria Math" charset="0"/>
                            </a:rPr>
                            <m:t>,</m:t>
                          </m:r>
                          <m:r>
                            <a:rPr lang="en-US" sz="2400" b="0" i="1" smtClean="0">
                              <a:latin typeface="Cambria Math" charset="0"/>
                            </a:rPr>
                            <m:t>𝑘</m:t>
                          </m:r>
                        </m:sub>
                      </m:sSub>
                      <m:r>
                        <a:rPr lang="en-US" sz="2400" b="0" i="1" smtClean="0">
                          <a:latin typeface="Cambria Math" charset="0"/>
                        </a:rPr>
                        <m:t>+</m:t>
                      </m:r>
                      <m:sSub>
                        <m:sSubPr>
                          <m:ctrlPr>
                            <a:rPr lang="en-US" sz="2400" i="1">
                              <a:latin typeface="Cambria Math" charset="0"/>
                            </a:rPr>
                          </m:ctrlPr>
                        </m:sSubPr>
                        <m:e>
                          <m:r>
                            <a:rPr lang="en-US" sz="2400" i="1" smtClean="0">
                              <a:latin typeface="Cambria Math" charset="0"/>
                              <a:ea typeface="Cambria Math" charset="0"/>
                              <a:cs typeface="Cambria Math" charset="0"/>
                            </a:rPr>
                            <m:t>𝜀</m:t>
                          </m:r>
                        </m:e>
                        <m:sub>
                          <m:r>
                            <a:rPr lang="en-US" sz="2400" b="0" i="1" smtClean="0">
                              <a:latin typeface="Cambria Math" charset="0"/>
                            </a:rPr>
                            <m:t>𝑖</m:t>
                          </m:r>
                        </m:sub>
                      </m:sSub>
                    </m:oMath>
                  </m:oMathPara>
                </a14:m>
                <a:endParaRPr lang="en-US" sz="2400" dirty="0"/>
              </a:p>
            </p:txBody>
          </p:sp>
        </mc:Choice>
        <mc:Fallback>
          <p:sp>
            <p:nvSpPr>
              <p:cNvPr id="13" name="TextBox 12"/>
              <p:cNvSpPr txBox="1">
                <a:spLocks noRot="1" noChangeAspect="1" noMove="1" noResize="1" noEditPoints="1" noAdjustHandles="1" noChangeArrowheads="1" noChangeShapeType="1" noTextEdit="1"/>
              </p:cNvSpPr>
              <p:nvPr/>
            </p:nvSpPr>
            <p:spPr>
              <a:xfrm>
                <a:off x="3136327" y="1781179"/>
                <a:ext cx="4559646" cy="385555"/>
              </a:xfrm>
              <a:prstGeom prst="rect">
                <a:avLst/>
              </a:prstGeom>
              <a:blipFill rotWithShape="0">
                <a:blip r:embed="rId5"/>
                <a:stretch>
                  <a:fillRect l="-1070" r="-267" b="-20635"/>
                </a:stretch>
              </a:blipFill>
            </p:spPr>
            <p:txBody>
              <a:bodyPr/>
              <a:lstStyle/>
              <a:p>
                <a:r>
                  <a:rPr lang="en-US">
                    <a:noFill/>
                  </a:rPr>
                  <a:t> </a:t>
                </a:r>
              </a:p>
            </p:txBody>
          </p:sp>
        </mc:Fallback>
      </mc:AlternateContent>
      <p:sp>
        <p:nvSpPr>
          <p:cNvPr id="14" name="TextBox 13"/>
          <p:cNvSpPr txBox="1"/>
          <p:nvPr/>
        </p:nvSpPr>
        <p:spPr>
          <a:xfrm>
            <a:off x="581023" y="2252756"/>
            <a:ext cx="1943100" cy="307777"/>
          </a:xfrm>
          <a:prstGeom prst="rect">
            <a:avLst/>
          </a:prstGeom>
          <a:noFill/>
        </p:spPr>
        <p:txBody>
          <a:bodyPr wrap="square" rtlCol="0">
            <a:spAutoFit/>
          </a:bodyPr>
          <a:lstStyle/>
          <a:p>
            <a:pPr algn="r"/>
            <a:r>
              <a:rPr lang="en-US" sz="1400" dirty="0" smtClean="0">
                <a:latin typeface="Helvetica Neue Light" charset="0"/>
                <a:ea typeface="Helvetica Neue Light" charset="0"/>
                <a:cs typeface="Helvetica Neue Light" charset="0"/>
              </a:rPr>
              <a:t>Matrix version</a:t>
            </a:r>
            <a:endParaRPr lang="en-US" sz="1400" dirty="0">
              <a:latin typeface="Helvetica Neue Light" charset="0"/>
              <a:ea typeface="Helvetica Neue Light" charset="0"/>
              <a:cs typeface="Helvetica Neue Light" charset="0"/>
            </a:endParaRPr>
          </a:p>
        </p:txBody>
      </p:sp>
      <p:sp>
        <p:nvSpPr>
          <p:cNvPr id="15" name="TextBox 14"/>
          <p:cNvSpPr txBox="1"/>
          <p:nvPr/>
        </p:nvSpPr>
        <p:spPr>
          <a:xfrm>
            <a:off x="361950" y="3371489"/>
            <a:ext cx="2162173" cy="738664"/>
          </a:xfrm>
          <a:prstGeom prst="rect">
            <a:avLst/>
          </a:prstGeom>
          <a:noFill/>
        </p:spPr>
        <p:txBody>
          <a:bodyPr wrap="square" rtlCol="0">
            <a:spAutoFit/>
          </a:bodyPr>
          <a:lstStyle/>
          <a:p>
            <a:pPr algn="r"/>
            <a:r>
              <a:rPr lang="en-US" sz="1400" dirty="0" smtClean="0">
                <a:latin typeface="Helvetica Neue Light" charset="0"/>
                <a:ea typeface="Helvetica Neue Light" charset="0"/>
                <a:cs typeface="Helvetica Neue Light" charset="0"/>
              </a:rPr>
              <a:t>Multiply both sides by transpose X </a:t>
            </a:r>
            <a:r>
              <a:rPr lang="mr-IN" sz="1400" dirty="0" smtClean="0">
                <a:latin typeface="Helvetica Neue Light" charset="0"/>
                <a:ea typeface="Helvetica Neue Light" charset="0"/>
                <a:cs typeface="Helvetica Neue Light" charset="0"/>
              </a:rPr>
              <a:t>–</a:t>
            </a:r>
            <a:r>
              <a:rPr lang="en-US" sz="1400" dirty="0" smtClean="0">
                <a:latin typeface="Helvetica Neue Light" charset="0"/>
                <a:ea typeface="Helvetica Neue Light" charset="0"/>
                <a:cs typeface="Helvetica Neue Light" charset="0"/>
              </a:rPr>
              <a:t> make X neat square matrix</a:t>
            </a:r>
            <a:endParaRPr lang="en-US" sz="1400" dirty="0">
              <a:latin typeface="Helvetica Neue Light" charset="0"/>
              <a:ea typeface="Helvetica Neue Light" charset="0"/>
              <a:cs typeface="Helvetica Neue Light" charset="0"/>
            </a:endParaRPr>
          </a:p>
        </p:txBody>
      </p:sp>
      <mc:AlternateContent xmlns:mc="http://schemas.openxmlformats.org/markup-compatibility/2006">
        <mc:Choice xmlns:a14="http://schemas.microsoft.com/office/drawing/2010/main" Requires="a14">
          <p:sp>
            <p:nvSpPr>
              <p:cNvPr id="19" name="TextBox 18"/>
              <p:cNvSpPr txBox="1"/>
              <p:nvPr/>
            </p:nvSpPr>
            <p:spPr>
              <a:xfrm>
                <a:off x="3136327" y="4212529"/>
                <a:ext cx="4807523"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i="1">
                              <a:latin typeface="Cambria Math" charset="0"/>
                            </a:rPr>
                          </m:ctrlPr>
                        </m:sSupPr>
                        <m:e>
                          <m:r>
                            <a:rPr lang="en-US" sz="2400" i="1">
                              <a:latin typeface="Cambria Math" charset="0"/>
                            </a:rPr>
                            <m:t>(</m:t>
                          </m:r>
                          <m:sSup>
                            <m:sSupPr>
                              <m:ctrlPr>
                                <a:rPr lang="en-US" sz="2400" i="1">
                                  <a:latin typeface="Cambria Math"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i="1">
                              <a:latin typeface="Cambria Math" charset="0"/>
                            </a:rPr>
                            <m:t>−1</m:t>
                          </m:r>
                        </m:sup>
                      </m:sSup>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sSup>
                        <m:sSupPr>
                          <m:ctrlPr>
                            <a:rPr lang="en-US" sz="2400" b="0" i="1" smtClean="0">
                              <a:latin typeface="Cambria Math" charset="0"/>
                            </a:rPr>
                          </m:ctrlPr>
                        </m:sSupPr>
                        <m:e>
                          <m:r>
                            <a:rPr lang="en-US" sz="2400" i="1">
                              <a:latin typeface="Cambria Math" charset="0"/>
                            </a:rPr>
                            <m:t>(</m:t>
                          </m:r>
                          <m:sSup>
                            <m:sSupPr>
                              <m:ctrlPr>
                                <a:rPr lang="en-US" sz="2400" i="1">
                                  <a:latin typeface="Cambria Math"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b="0" i="1" smtClean="0">
                              <a:latin typeface="Cambria Math" charset="0"/>
                            </a:rPr>
                            <m:t>−1</m:t>
                          </m:r>
                        </m:sup>
                      </m:sSup>
                      <m:r>
                        <a:rPr lang="en-US" sz="2400" i="1">
                          <a:latin typeface="Cambria Math" charset="0"/>
                        </a:rPr>
                        <m:t>(</m:t>
                      </m:r>
                      <m:sSup>
                        <m:sSupPr>
                          <m:ctrlPr>
                            <a:rPr lang="en-US" sz="2400" i="1">
                              <a:latin typeface="Cambria Math"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r>
                        <a:rPr lang="en-US" sz="2400" b="0" i="1" smtClean="0">
                          <a:latin typeface="Cambria Math" charset="0"/>
                        </a:rPr>
                        <m:t>𝑤</m:t>
                      </m:r>
                    </m:oMath>
                  </m:oMathPara>
                </a14:m>
                <a:endParaRPr lang="en-US" sz="2400" dirty="0"/>
              </a:p>
            </p:txBody>
          </p:sp>
        </mc:Choice>
        <mc:Fallback>
          <p:sp>
            <p:nvSpPr>
              <p:cNvPr id="19" name="TextBox 18"/>
              <p:cNvSpPr txBox="1">
                <a:spLocks noRot="1" noChangeAspect="1" noMove="1" noResize="1" noEditPoints="1" noAdjustHandles="1" noChangeArrowheads="1" noChangeShapeType="1" noTextEdit="1"/>
              </p:cNvSpPr>
              <p:nvPr/>
            </p:nvSpPr>
            <p:spPr>
              <a:xfrm>
                <a:off x="3136327" y="4212529"/>
                <a:ext cx="4807523" cy="369332"/>
              </a:xfrm>
              <a:prstGeom prst="rect">
                <a:avLst/>
              </a:prstGeom>
              <a:blipFill rotWithShape="0">
                <a:blip r:embed="rId6"/>
                <a:stretch>
                  <a:fillRect l="-2915" t="-4918" b="-34426"/>
                </a:stretch>
              </a:blipFill>
            </p:spPr>
            <p:txBody>
              <a:bodyPr/>
              <a:lstStyle/>
              <a:p>
                <a:r>
                  <a:rPr lang="en-US">
                    <a:noFill/>
                  </a:rPr>
                  <a:t> </a:t>
                </a:r>
              </a:p>
            </p:txBody>
          </p:sp>
        </mc:Fallback>
      </mc:AlternateContent>
      <p:sp>
        <p:nvSpPr>
          <p:cNvPr id="20" name="TextBox 19"/>
          <p:cNvSpPr txBox="1"/>
          <p:nvPr/>
        </p:nvSpPr>
        <p:spPr>
          <a:xfrm>
            <a:off x="361950" y="4212529"/>
            <a:ext cx="2162173" cy="307777"/>
          </a:xfrm>
          <a:prstGeom prst="rect">
            <a:avLst/>
          </a:prstGeom>
          <a:noFill/>
        </p:spPr>
        <p:txBody>
          <a:bodyPr wrap="square" rtlCol="0">
            <a:spAutoFit/>
          </a:bodyPr>
          <a:lstStyle/>
          <a:p>
            <a:pPr algn="r"/>
            <a:r>
              <a:rPr lang="en-US" sz="1400" dirty="0" smtClean="0">
                <a:latin typeface="Helvetica Neue Light" charset="0"/>
                <a:ea typeface="Helvetica Neue Light" charset="0"/>
                <a:cs typeface="Helvetica Neue Light" charset="0"/>
              </a:rPr>
              <a:t>Take inverse </a:t>
            </a:r>
            <a:endParaRPr lang="en-US" sz="1400" dirty="0">
              <a:latin typeface="Helvetica Neue Light" charset="0"/>
              <a:ea typeface="Helvetica Neue Light" charset="0"/>
              <a:cs typeface="Helvetica Neue Light" charset="0"/>
            </a:endParaRPr>
          </a:p>
        </p:txBody>
      </p:sp>
      <p:sp>
        <p:nvSpPr>
          <p:cNvPr id="21" name="TextBox 20"/>
          <p:cNvSpPr txBox="1"/>
          <p:nvPr/>
        </p:nvSpPr>
        <p:spPr>
          <a:xfrm>
            <a:off x="361949" y="2981584"/>
            <a:ext cx="2162173" cy="369332"/>
          </a:xfrm>
          <a:prstGeom prst="rect">
            <a:avLst/>
          </a:prstGeom>
          <a:noFill/>
        </p:spPr>
        <p:txBody>
          <a:bodyPr wrap="square" rtlCol="0">
            <a:spAutoFit/>
          </a:bodyPr>
          <a:lstStyle/>
          <a:p>
            <a:pPr algn="r"/>
            <a:r>
              <a:rPr lang="en-US" dirty="0" smtClean="0">
                <a:solidFill>
                  <a:schemeClr val="bg1">
                    <a:lumMod val="65000"/>
                  </a:schemeClr>
                </a:solidFill>
                <a:latin typeface="Helvetica Neue Light" charset="0"/>
                <a:ea typeface="Helvetica Neue Light" charset="0"/>
                <a:cs typeface="Helvetica Neue Light" charset="0"/>
              </a:rPr>
              <a:t>Solve for w</a:t>
            </a:r>
            <a:endParaRPr lang="en-US" dirty="0">
              <a:solidFill>
                <a:schemeClr val="bg1">
                  <a:lumMod val="65000"/>
                </a:schemeClr>
              </a:solidFill>
              <a:latin typeface="Helvetica Neue Light" charset="0"/>
              <a:ea typeface="Helvetica Neue Light" charset="0"/>
              <a:cs typeface="Helvetica Neue Light" charset="0"/>
            </a:endParaRPr>
          </a:p>
        </p:txBody>
      </p:sp>
      <mc:AlternateContent xmlns:mc="http://schemas.openxmlformats.org/markup-compatibility/2006">
        <mc:Choice xmlns:a14="http://schemas.microsoft.com/office/drawing/2010/main" Requires="a14">
          <p:sp>
            <p:nvSpPr>
              <p:cNvPr id="22" name="TextBox 21"/>
              <p:cNvSpPr txBox="1"/>
              <p:nvPr/>
            </p:nvSpPr>
            <p:spPr>
              <a:xfrm>
                <a:off x="3136327" y="4736443"/>
                <a:ext cx="4807523"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i="1">
                              <a:latin typeface="Cambria Math" charset="0"/>
                            </a:rPr>
                          </m:ctrlPr>
                        </m:sSupPr>
                        <m:e>
                          <m:r>
                            <a:rPr lang="en-US" sz="2400" i="1">
                              <a:latin typeface="Cambria Math" charset="0"/>
                            </a:rPr>
                            <m:t>(</m:t>
                          </m:r>
                          <m:sSup>
                            <m:sSupPr>
                              <m:ctrlPr>
                                <a:rPr lang="en-US" sz="2400" i="1">
                                  <a:latin typeface="Cambria Math"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i="1">
                              <a:latin typeface="Cambria Math" charset="0"/>
                            </a:rPr>
                            <m:t>−1</m:t>
                          </m:r>
                        </m:sup>
                      </m:sSup>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𝑤</m:t>
                      </m:r>
                    </m:oMath>
                  </m:oMathPara>
                </a14:m>
                <a:endParaRPr lang="en-US" sz="2400" dirty="0"/>
              </a:p>
            </p:txBody>
          </p:sp>
        </mc:Choice>
        <mc:Fallback>
          <p:sp>
            <p:nvSpPr>
              <p:cNvPr id="22" name="TextBox 21"/>
              <p:cNvSpPr txBox="1">
                <a:spLocks noRot="1" noChangeAspect="1" noMove="1" noResize="1" noEditPoints="1" noAdjustHandles="1" noChangeArrowheads="1" noChangeShapeType="1" noTextEdit="1"/>
              </p:cNvSpPr>
              <p:nvPr/>
            </p:nvSpPr>
            <p:spPr>
              <a:xfrm>
                <a:off x="3136327" y="4736443"/>
                <a:ext cx="4807523" cy="369332"/>
              </a:xfrm>
              <a:prstGeom prst="rect">
                <a:avLst/>
              </a:prstGeom>
              <a:blipFill rotWithShape="0">
                <a:blip r:embed="rId7"/>
                <a:stretch>
                  <a:fillRect l="-2915" t="-6557" b="-32787"/>
                </a:stretch>
              </a:blipFill>
            </p:spPr>
            <p:txBody>
              <a:bodyPr/>
              <a:lstStyle/>
              <a:p>
                <a:r>
                  <a:rPr lang="en-US">
                    <a:noFill/>
                  </a:rPr>
                  <a:t> </a:t>
                </a:r>
              </a:p>
            </p:txBody>
          </p:sp>
        </mc:Fallback>
      </mc:AlternateContent>
      <p:sp>
        <p:nvSpPr>
          <p:cNvPr id="23" name="TextBox 22"/>
          <p:cNvSpPr txBox="1"/>
          <p:nvPr/>
        </p:nvSpPr>
        <p:spPr>
          <a:xfrm>
            <a:off x="361950" y="4736443"/>
            <a:ext cx="2162173" cy="307777"/>
          </a:xfrm>
          <a:prstGeom prst="rect">
            <a:avLst/>
          </a:prstGeom>
          <a:noFill/>
        </p:spPr>
        <p:txBody>
          <a:bodyPr wrap="square" rtlCol="0">
            <a:spAutoFit/>
          </a:bodyPr>
          <a:lstStyle/>
          <a:p>
            <a:pPr algn="r"/>
            <a:r>
              <a:rPr lang="en-US" sz="1400" dirty="0" smtClean="0">
                <a:latin typeface="Helvetica Neue Light" charset="0"/>
                <a:ea typeface="Helvetica Neue Light" charset="0"/>
                <a:cs typeface="Helvetica Neue Light" charset="0"/>
              </a:rPr>
              <a:t>Solve for coefficients</a:t>
            </a:r>
            <a:endParaRPr lang="en-US" sz="14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865749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18274" y="6373821"/>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R-squared</a:t>
            </a:r>
            <a:endParaRPr lang="en-US" sz="3600" dirty="0" smtClean="0">
              <a:solidFill>
                <a:schemeClr val="bg1"/>
              </a:solidFill>
              <a:latin typeface="Avenir Book" charset="0"/>
              <a:ea typeface="Avenir Book" charset="0"/>
              <a:cs typeface="Avenir Book"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09" y="1443079"/>
            <a:ext cx="3333203" cy="9476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845" y="3591761"/>
            <a:ext cx="5654637" cy="17220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23" y="3495415"/>
            <a:ext cx="4468973" cy="1456737"/>
          </a:xfrm>
          <a:prstGeom prst="rect">
            <a:avLst/>
          </a:prstGeom>
        </p:spPr>
      </p:pic>
      <p:sp>
        <p:nvSpPr>
          <p:cNvPr id="17" name="Rectangle 16"/>
          <p:cNvSpPr/>
          <p:nvPr/>
        </p:nvSpPr>
        <p:spPr>
          <a:xfrm>
            <a:off x="1825548" y="2445158"/>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R-squared provides the proportion of variation explained by the model. </a:t>
            </a:r>
          </a:p>
        </p:txBody>
      </p:sp>
      <p:sp>
        <p:nvSpPr>
          <p:cNvPr id="18" name="Rectangle 17"/>
          <p:cNvSpPr/>
          <p:nvPr/>
        </p:nvSpPr>
        <p:spPr>
          <a:xfrm>
            <a:off x="1226138" y="5040389"/>
            <a:ext cx="5448344" cy="584775"/>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smtClean="0">
                <a:solidFill>
                  <a:srgbClr val="0070C0"/>
                </a:solidFill>
                <a:latin typeface="Helvetica Neue Thin" charset="0"/>
                <a:ea typeface="Helvetica Neue Thin" charset="0"/>
                <a:cs typeface="Helvetica Neue Thin" charset="0"/>
              </a:rPr>
              <a:t>Variance of Y</a:t>
            </a:r>
            <a:endParaRPr lang="en-US" sz="3200" i="1" dirty="0" smtClean="0">
              <a:solidFill>
                <a:srgbClr val="0070C0"/>
              </a:solidFill>
              <a:latin typeface="Helvetica Neue Thin" charset="0"/>
              <a:ea typeface="Helvetica Neue Thin" charset="0"/>
              <a:cs typeface="Helvetica Neue Thin" charset="0"/>
            </a:endParaRPr>
          </a:p>
        </p:txBody>
      </p:sp>
      <p:sp>
        <p:nvSpPr>
          <p:cNvPr id="19" name="Rectangle 18"/>
          <p:cNvSpPr/>
          <p:nvPr/>
        </p:nvSpPr>
        <p:spPr>
          <a:xfrm>
            <a:off x="6076267" y="5034093"/>
            <a:ext cx="5448344" cy="1077218"/>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Error between prediction and actual.</a:t>
            </a:r>
          </a:p>
        </p:txBody>
      </p:sp>
    </p:spTree>
    <p:extLst>
      <p:ext uri="{BB962C8B-B14F-4D97-AF65-F5344CB8AC3E}">
        <p14:creationId xmlns:p14="http://schemas.microsoft.com/office/powerpoint/2010/main" val="8691168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2938811"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Error</a:t>
            </a:r>
            <a:endParaRPr lang="en-US" sz="3600" dirty="0" smtClean="0">
              <a:solidFill>
                <a:schemeClr val="bg1"/>
              </a:solidFill>
              <a:latin typeface="Avenir Book" charset="0"/>
              <a:ea typeface="Avenir Book" charset="0"/>
              <a:cs typeface="Avenir Book"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3639"/>
          <a:stretch/>
        </p:blipFill>
        <p:spPr>
          <a:xfrm>
            <a:off x="1128198" y="4125665"/>
            <a:ext cx="5313581" cy="70811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98" y="1875060"/>
            <a:ext cx="5159232" cy="868140"/>
          </a:xfrm>
          <a:prstGeom prst="rect">
            <a:avLst/>
          </a:prstGeom>
        </p:spPr>
      </p:pic>
      <p:sp>
        <p:nvSpPr>
          <p:cNvPr id="9" name="Rectangle 8"/>
          <p:cNvSpPr/>
          <p:nvPr/>
        </p:nvSpPr>
        <p:spPr>
          <a:xfrm>
            <a:off x="1825548" y="2713253"/>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Most common method of evaluating average error of predictions, but is not easily </a:t>
            </a:r>
            <a:r>
              <a:rPr lang="en-US" sz="3200" i="1" dirty="0" err="1" smtClean="0">
                <a:solidFill>
                  <a:srgbClr val="0070C0"/>
                </a:solidFill>
                <a:latin typeface="Helvetica Neue Thin" charset="0"/>
                <a:ea typeface="Helvetica Neue Thin" charset="0"/>
                <a:cs typeface="Helvetica Neue Thin" charset="0"/>
              </a:rPr>
              <a:t>interpretted</a:t>
            </a:r>
            <a:r>
              <a:rPr lang="en-US" sz="3200" i="1" dirty="0" smtClean="0">
                <a:solidFill>
                  <a:srgbClr val="0070C0"/>
                </a:solidFill>
                <a:latin typeface="Helvetica Neue Thin" charset="0"/>
                <a:ea typeface="Helvetica Neue Thin" charset="0"/>
                <a:cs typeface="Helvetica Neue Thin" charset="0"/>
              </a:rPr>
              <a:t>. </a:t>
            </a:r>
          </a:p>
        </p:txBody>
      </p:sp>
      <p:sp>
        <p:nvSpPr>
          <p:cNvPr id="12" name="Rectangle 11"/>
          <p:cNvSpPr/>
          <p:nvPr/>
        </p:nvSpPr>
        <p:spPr>
          <a:xfrm>
            <a:off x="1825548" y="4897017"/>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Mean absolute </a:t>
            </a:r>
            <a:r>
              <a:rPr lang="en-US" sz="3200" i="1" smtClean="0">
                <a:solidFill>
                  <a:srgbClr val="0070C0"/>
                </a:solidFill>
                <a:latin typeface="Helvetica Neue Thin" charset="0"/>
                <a:ea typeface="Helvetica Neue Thin" charset="0"/>
                <a:cs typeface="Helvetica Neue Thin" charset="0"/>
              </a:rPr>
              <a:t>Percentage Error is a normalized </a:t>
            </a:r>
            <a:r>
              <a:rPr lang="en-US" sz="3200" i="1" dirty="0" smtClean="0">
                <a:solidFill>
                  <a:srgbClr val="0070C0"/>
                </a:solidFill>
                <a:latin typeface="Helvetica Neue Thin" charset="0"/>
                <a:ea typeface="Helvetica Neue Thin" charset="0"/>
                <a:cs typeface="Helvetica Neue Thin" charset="0"/>
              </a:rPr>
              <a:t>measure of error </a:t>
            </a:r>
          </a:p>
        </p:txBody>
      </p:sp>
    </p:spTree>
    <p:extLst>
      <p:ext uri="{BB962C8B-B14F-4D97-AF65-F5344CB8AC3E}">
        <p14:creationId xmlns:p14="http://schemas.microsoft.com/office/powerpoint/2010/main" val="17872428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Assumptions</a:t>
            </a:r>
            <a:endParaRPr lang="en-US" sz="3600" dirty="0" smtClean="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Linear in parameters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Sample is random.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a:t>
                </a:r>
                <a:r>
                  <a:rPr lang="en-US" sz="3200" i="1" dirty="0" smtClean="0">
                    <a:solidFill>
                      <a:srgbClr val="0070C0"/>
                    </a:solidFill>
                    <a:latin typeface="Helvetica Neue Thin" charset="0"/>
                    <a:ea typeface="Helvetica Neue Thin" charset="0"/>
                    <a:cs typeface="Helvetica Neue Thin" charset="0"/>
                  </a:rPr>
                  <a:t>0</a:t>
                </a: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“Mean of errors should equal 0”</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 multi-collinearity </a:t>
                </a:r>
                <a:r>
                  <a:rPr lang="mr-IN" sz="3200" i="1" dirty="0" smtClean="0">
                    <a:solidFill>
                      <a:srgbClr val="0070C0"/>
                    </a:solidFill>
                    <a:latin typeface="Helvetica Neue Thin" charset="0"/>
                    <a:ea typeface="Helvetica Neue Thin" charset="0"/>
                    <a:cs typeface="Helvetica Neue Thin" charset="0"/>
                  </a:rPr>
                  <a:t>–</a:t>
                </a:r>
                <a:r>
                  <a:rPr lang="en-US" sz="3200" i="1" dirty="0" smtClean="0">
                    <a:solidFill>
                      <a:srgbClr val="0070C0"/>
                    </a:solidFill>
                    <a:latin typeface="Helvetica Neue Thin" charset="0"/>
                    <a:ea typeface="Helvetica Neue Thin" charset="0"/>
                    <a:cs typeface="Helvetica Neue Thin" charset="0"/>
                  </a:rPr>
                  <a:t> your inputs cannot be “saying the same thing”</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Var</a:t>
                </a:r>
                <a:r>
                  <a:rPr lang="en-US" sz="3200" i="1" dirty="0" smtClean="0">
                    <a:solidFill>
                      <a:srgbClr val="0070C0"/>
                    </a:solidFill>
                    <a:latin typeface="Helvetica Neue Thin" charset="0"/>
                    <a:ea typeface="Helvetica Neue Thin" charset="0"/>
                    <a:cs typeface="Helvetica Neue Thin" charset="0"/>
                  </a:rPr>
                  <a:t>(</a:t>
                </a:r>
                <a:r>
                  <a:rPr lang="en-US" sz="3200" i="1" dirty="0" err="1" smtClean="0">
                    <a:solidFill>
                      <a:srgbClr val="0070C0"/>
                    </a:solidFill>
                    <a:latin typeface="Helvetica Neue Thin" charset="0"/>
                    <a:ea typeface="Helvetica Neue Thin" charset="0"/>
                    <a:cs typeface="Helvetica Neue Thin" charset="0"/>
                  </a:rPr>
                  <a:t>e|X</a:t>
                </a:r>
                <a:r>
                  <a:rPr lang="en-US" sz="3200" i="1" dirty="0" smtClean="0">
                    <a:solidFill>
                      <a:srgbClr val="0070C0"/>
                    </a:solidFill>
                    <a:latin typeface="Helvetica Neue Thin" charset="0"/>
                    <a:ea typeface="Helvetica Neue Thin" charset="0"/>
                    <a:cs typeface="Helvetica Neue Thin" charset="0"/>
                  </a:rPr>
                  <a:t>) = </a:t>
                </a:r>
                <a14:m>
                  <m:oMath xmlns:m="http://schemas.openxmlformats.org/officeDocument/2006/math">
                    <m:sSup>
                      <m:sSupPr>
                        <m:ctrlPr>
                          <a:rPr lang="en-US" sz="3200" i="1" smtClean="0">
                            <a:solidFill>
                              <a:srgbClr val="0070C0"/>
                            </a:solidFill>
                            <a:latin typeface="Cambria Math" charset="0"/>
                            <a:ea typeface="Helvetica Neue Thin" charset="0"/>
                            <a:cs typeface="Helvetica Neue Thin" charset="0"/>
                          </a:rPr>
                        </m:ctrlPr>
                      </m:sSupPr>
                      <m:e>
                        <m:r>
                          <a:rPr lang="en-US" sz="3200" i="1" smtClean="0">
                            <a:solidFill>
                              <a:srgbClr val="0070C0"/>
                            </a:solidFill>
                            <a:latin typeface="Cambria Math" charset="0"/>
                            <a:ea typeface="Cambria Math" charset="0"/>
                            <a:cs typeface="Cambria Math" charset="0"/>
                          </a:rPr>
                          <m:t>𝜎</m:t>
                        </m:r>
                      </m:e>
                      <m:sup>
                        <m:r>
                          <a:rPr lang="en-US" sz="3200" b="0" i="1" smtClean="0">
                            <a:solidFill>
                              <a:srgbClr val="0070C0"/>
                            </a:solidFill>
                            <a:latin typeface="Cambria Math" charset="0"/>
                            <a:ea typeface="Helvetica Neue Thin" charset="0"/>
                            <a:cs typeface="Helvetica Neue Thin" charset="0"/>
                          </a:rPr>
                          <m:t>2</m:t>
                        </m:r>
                      </m:sup>
                    </m:sSup>
                  </m:oMath>
                </a14:m>
                <a:r>
                  <a:rPr lang="en-US" sz="3200" i="1" dirty="0" smtClean="0">
                    <a:solidFill>
                      <a:srgbClr val="0070C0"/>
                    </a:solidFill>
                    <a:latin typeface="Helvetica Neue Thin" charset="0"/>
                    <a:ea typeface="Helvetica Neue Thin" charset="0"/>
                    <a:cs typeface="Helvetica Neue Thin" charset="0"/>
                  </a:rPr>
                  <a:t> and </a:t>
                </a:r>
                <a:r>
                  <a:rPr lang="en-US" sz="3200" i="1" dirty="0" err="1" smtClean="0">
                    <a:solidFill>
                      <a:srgbClr val="0070C0"/>
                    </a:solidFill>
                    <a:latin typeface="Helvetica Neue Thin" charset="0"/>
                    <a:ea typeface="Helvetica Neue Thin" charset="0"/>
                    <a:cs typeface="Helvetica Neue Thin" charset="0"/>
                  </a:rPr>
                  <a:t>Cov</a:t>
                </a:r>
                <a:r>
                  <a:rPr lang="en-US" sz="3200" i="1" dirty="0" smtClean="0">
                    <a:solidFill>
                      <a:srgbClr val="0070C0"/>
                    </a:solidFill>
                    <a:latin typeface="Helvetica Neue Thin" charset="0"/>
                    <a:ea typeface="Helvetica Neue Thin" charset="0"/>
                    <a:cs typeface="Helvetica Neue Thin" charset="0"/>
                  </a:rPr>
                  <a:t>(</a:t>
                </a:r>
                <a14:m>
                  <m:oMath xmlns:m="http://schemas.openxmlformats.org/officeDocument/2006/math">
                    <m:sSub>
                      <m:sSubPr>
                        <m:ctrlPr>
                          <a:rPr lang="en-US" sz="3200" i="1" smtClean="0">
                            <a:solidFill>
                              <a:srgbClr val="0070C0"/>
                            </a:solidFill>
                            <a:latin typeface="Cambria Math" charset="0"/>
                            <a:ea typeface="Helvetica Neue Thin" charset="0"/>
                            <a:cs typeface="Helvetica Neue Thin" charset="0"/>
                          </a:rPr>
                        </m:ctrlPr>
                      </m:sSubPr>
                      <m:e>
                        <m:r>
                          <a:rPr lang="en-US" sz="3200" b="0" i="1" smtClean="0">
                            <a:solidFill>
                              <a:srgbClr val="0070C0"/>
                            </a:solidFill>
                            <a:latin typeface="Cambria Math" charset="0"/>
                            <a:ea typeface="Helvetica Neue Thin" charset="0"/>
                            <a:cs typeface="Helvetica Neue Thin" charset="0"/>
                          </a:rPr>
                          <m:t>𝑒</m:t>
                        </m:r>
                      </m:e>
                      <m:sub>
                        <m:r>
                          <a:rPr lang="en-US" sz="3200" b="0" i="1" smtClean="0">
                            <a:solidFill>
                              <a:srgbClr val="0070C0"/>
                            </a:solidFill>
                            <a:latin typeface="Cambria Math" charset="0"/>
                            <a:ea typeface="Helvetica Neue Thin" charset="0"/>
                            <a:cs typeface="Helvetica Neue Thin" charset="0"/>
                          </a:rPr>
                          <m:t>𝑡</m:t>
                        </m:r>
                      </m:sub>
                    </m:sSub>
                    <m:sSub>
                      <m:sSubPr>
                        <m:ctrlPr>
                          <a:rPr lang="en-US" sz="3200" i="1">
                            <a:solidFill>
                              <a:srgbClr val="0070C0"/>
                            </a:solidFill>
                            <a:latin typeface="Cambria Math" charset="0"/>
                            <a:ea typeface="Helvetica Neue Thin" charset="0"/>
                            <a:cs typeface="Helvetica Neue Thin" charset="0"/>
                          </a:rPr>
                        </m:ctrlPr>
                      </m:sSubPr>
                      <m:e>
                        <m:r>
                          <a:rPr lang="en-US" sz="3200" i="1">
                            <a:solidFill>
                              <a:srgbClr val="0070C0"/>
                            </a:solidFill>
                            <a:latin typeface="Cambria Math" charset="0"/>
                            <a:ea typeface="Helvetica Neue Thin" charset="0"/>
                            <a:cs typeface="Helvetica Neue Thin" charset="0"/>
                          </a:rPr>
                          <m:t>𝑒</m:t>
                        </m:r>
                      </m:e>
                      <m:sub>
                        <m:r>
                          <a:rPr lang="en-US" sz="3200" i="1">
                            <a:solidFill>
                              <a:srgbClr val="0070C0"/>
                            </a:solidFill>
                            <a:latin typeface="Cambria Math" charset="0"/>
                            <a:ea typeface="Helvetica Neue Thin" charset="0"/>
                            <a:cs typeface="Helvetica Neue Thin" charset="0"/>
                          </a:rPr>
                          <m:t>𝑡</m:t>
                        </m:r>
                        <m:r>
                          <a:rPr lang="en-US" sz="3200" b="0" i="1" smtClean="0">
                            <a:solidFill>
                              <a:srgbClr val="0070C0"/>
                            </a:solidFill>
                            <a:latin typeface="Cambria Math" charset="0"/>
                            <a:ea typeface="Helvetica Neue Thin" charset="0"/>
                            <a:cs typeface="Helvetica Neue Thin" charset="0"/>
                          </a:rPr>
                          <m:t>−1</m:t>
                        </m:r>
                      </m:sub>
                    </m:sSub>
                    <m:d>
                      <m:dPr>
                        <m:begChr m:val="|"/>
                        <m:ctrlPr>
                          <a:rPr lang="en-US" sz="3200" b="0" i="1" smtClean="0">
                            <a:solidFill>
                              <a:srgbClr val="0070C0"/>
                            </a:solidFill>
                            <a:latin typeface="Cambria Math" charset="0"/>
                            <a:ea typeface="Helvetica Neue Thin" charset="0"/>
                            <a:cs typeface="Helvetica Neue Thin" charset="0"/>
                          </a:rPr>
                        </m:ctrlPr>
                      </m:dPr>
                      <m:e>
                        <m:r>
                          <a:rPr lang="en-US" sz="3200" b="0" i="1" smtClean="0">
                            <a:solidFill>
                              <a:srgbClr val="0070C0"/>
                            </a:solidFill>
                            <a:latin typeface="Cambria Math" charset="0"/>
                            <a:ea typeface="Helvetica Neue Thin" charset="0"/>
                            <a:cs typeface="Helvetica Neue Thin" charset="0"/>
                          </a:rPr>
                          <m:t> </m:t>
                        </m:r>
                        <m:r>
                          <a:rPr lang="en-US" sz="3200" b="0" i="1" smtClean="0">
                            <a:solidFill>
                              <a:srgbClr val="0070C0"/>
                            </a:solidFill>
                            <a:latin typeface="Cambria Math" charset="0"/>
                            <a:ea typeface="Helvetica Neue Thin" charset="0"/>
                            <a:cs typeface="Helvetica Neue Thin" charset="0"/>
                          </a:rPr>
                          <m:t>𝑋</m:t>
                        </m:r>
                      </m:e>
                    </m:d>
                    <m:r>
                      <a:rPr lang="en-US" sz="3200" b="0" i="1" smtClean="0">
                        <a:solidFill>
                          <a:srgbClr val="0070C0"/>
                        </a:solidFill>
                        <a:latin typeface="Cambria Math" charset="0"/>
                        <a:ea typeface="Helvetica Neue Thin" charset="0"/>
                        <a:cs typeface="Helvetica Neue Thin" charset="0"/>
                      </a:rPr>
                      <m:t>=0</m:t>
                    </m:r>
                  </m:oMath>
                </a14:m>
                <a:endParaRPr lang="en-US" sz="3200" i="1" dirty="0" smtClean="0">
                  <a:solidFill>
                    <a:srgbClr val="0070C0"/>
                  </a:solidFill>
                  <a:latin typeface="Helvetica Neue Thin" charset="0"/>
                  <a:ea typeface="Helvetica Neue Thin" charset="0"/>
                  <a:cs typeface="Helvetica Neue Thin" charset="0"/>
                </a:endParaRP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Errors need to be homoscedastic without autocorrelation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Errors should be normally distributed</a:t>
                </a:r>
              </a:p>
            </p:txBody>
          </p:sp>
        </mc:Choice>
        <mc:Fallback xmlns="">
          <p:sp>
            <p:nvSpPr>
              <p:cNvPr id="30" name="Rectangle 29"/>
              <p:cNvSpPr>
                <a:spLocks noRot="1" noChangeAspect="1" noMove="1" noResize="1" noEditPoints="1" noAdjustHandles="1" noChangeArrowheads="1" noChangeShapeType="1" noTextEdit="1"/>
              </p:cNvSpPr>
              <p:nvPr/>
            </p:nvSpPr>
            <p:spPr>
              <a:xfrm>
                <a:off x="1048215" y="1526718"/>
                <a:ext cx="11143785" cy="4524315"/>
              </a:xfrm>
              <a:prstGeom prst="rect">
                <a:avLst/>
              </a:prstGeom>
              <a:blipFill rotWithShape="0">
                <a:blip r:embed="rId3"/>
                <a:stretch>
                  <a:fillRect l="-1368" t="-1750" r="-1696" b="-3365"/>
                </a:stretch>
              </a:blipFill>
            </p:spPr>
            <p:txBody>
              <a:bodyPr/>
              <a:lstStyle/>
              <a:p>
                <a:r>
                  <a:rPr lang="en-US">
                    <a:noFill/>
                  </a:rPr>
                  <a:t> </a:t>
                </a:r>
              </a:p>
            </p:txBody>
          </p:sp>
        </mc:Fallback>
      </mc:AlternateContent>
    </p:spTree>
    <p:extLst>
      <p:ext uri="{BB962C8B-B14F-4D97-AF65-F5344CB8AC3E}">
        <p14:creationId xmlns:p14="http://schemas.microsoft.com/office/powerpoint/2010/main" val="10602533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Good/Bad</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t>
            </a:r>
            <a:r>
              <a:rPr lang="en-US" sz="3200" i="1" dirty="0" err="1" smtClean="0">
                <a:solidFill>
                  <a:srgbClr val="0070C0"/>
                </a:solidFill>
                <a:latin typeface="Helvetica Neue Thin" charset="0"/>
                <a:ea typeface="Helvetica Neue Thin" charset="0"/>
                <a:cs typeface="Helvetica Neue Thin" charset="0"/>
              </a:rPr>
              <a:t>talkable</a:t>
            </a:r>
            <a:r>
              <a:rPr lang="en-US" sz="3200" i="1" dirty="0" smtClean="0">
                <a:solidFill>
                  <a:srgbClr val="0070C0"/>
                </a:solidFill>
                <a:latin typeface="Helvetica Neue Thin" charset="0"/>
                <a:ea typeface="Helvetica Neue Thin" charset="0"/>
                <a:cs typeface="Helvetica Neue Thin" charset="0"/>
              </a:rPr>
              <a:t> interpretation is needed</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there are relatively few data variables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all relationships are linear</a:t>
            </a:r>
          </a:p>
          <a:p>
            <a:pPr marL="571500" indent="-571500">
              <a:buFont typeface="+mj-lt"/>
              <a:buAutoNum type="romanLcPeriod"/>
              <a:defRPr/>
            </a:pPr>
            <a:endParaRPr lang="en-US" sz="3200" i="1"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too many variables to choose from</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there are non-linear and interactions in the data</a:t>
            </a:r>
          </a:p>
        </p:txBody>
      </p:sp>
    </p:spTree>
    <p:extLst>
      <p:ext uri="{BB962C8B-B14F-4D97-AF65-F5344CB8AC3E}">
        <p14:creationId xmlns:p14="http://schemas.microsoft.com/office/powerpoint/2010/main" val="3053189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Related models</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LASSO Regression</a:t>
            </a:r>
          </a:p>
          <a:p>
            <a:pPr marL="571500" indent="-571500">
              <a:buFont typeface="+mj-lt"/>
              <a:buAutoNum type="romanLcPeriod"/>
              <a:defRPr/>
            </a:pPr>
            <a:r>
              <a:rPr lang="en-US" sz="3200" i="1" smtClean="0">
                <a:solidFill>
                  <a:srgbClr val="0070C0"/>
                </a:solidFill>
                <a:latin typeface="Helvetica Neue Thin" charset="0"/>
                <a:ea typeface="Helvetica Neue Thin" charset="0"/>
                <a:cs typeface="Helvetica Neue Thin" charset="0"/>
              </a:rPr>
              <a:t>Ridge Regression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Non-linear least squares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Robust regression – Median Absolute Deviation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Quantile regression</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AutoRegressive</a:t>
            </a:r>
            <a:r>
              <a:rPr lang="en-US" sz="3200" i="1" dirty="0" smtClean="0">
                <a:solidFill>
                  <a:srgbClr val="0070C0"/>
                </a:solidFill>
                <a:latin typeface="Helvetica Neue Thin" charset="0"/>
                <a:ea typeface="Helvetica Neue Thin" charset="0"/>
                <a:cs typeface="Helvetica Neue Thin" charset="0"/>
              </a:rPr>
              <a:t> Integrated Moving Average (ARIMA) </a:t>
            </a:r>
          </a:p>
        </p:txBody>
      </p:sp>
      <p:sp>
        <p:nvSpPr>
          <p:cNvPr id="3" name="TextBox 2"/>
          <p:cNvSpPr txBox="1"/>
          <p:nvPr/>
        </p:nvSpPr>
        <p:spPr>
          <a:xfrm>
            <a:off x="8385717" y="17395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6776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31727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tx1">
                    <a:lumMod val="50000"/>
                    <a:lumOff val="50000"/>
                  </a:schemeClr>
                </a:solidFill>
                <a:latin typeface="Avenir Book" charset="0"/>
                <a:ea typeface="Avenir Book" charset="0"/>
                <a:cs typeface="Avenir Book" charset="0"/>
              </a:rPr>
              <a:t>Considerations for Inspection Activities</a:t>
            </a:r>
            <a:endParaRPr lang="en-US" sz="2400" b="0" i="1" cap="none" dirty="0">
              <a:solidFill>
                <a:schemeClr val="tx1">
                  <a:lumMod val="50000"/>
                  <a:lumOff val="50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409868" y="893998"/>
            <a:ext cx="5914983" cy="992129"/>
          </a:xfrm>
        </p:spPr>
        <p:txBody>
          <a:bodyPr>
            <a:noAutofit/>
          </a:bodyPr>
          <a:lstStyle/>
          <a:p>
            <a:pPr marL="0" indent="0">
              <a:buNone/>
            </a:pPr>
            <a:r>
              <a:rPr lang="en-US" sz="5400" b="1" dirty="0">
                <a:solidFill>
                  <a:schemeClr val="accent2">
                    <a:lumMod val="75000"/>
                  </a:schemeClr>
                </a:solidFill>
                <a:latin typeface="Avenir Book" charset="0"/>
                <a:ea typeface="Avenir Book" charset="0"/>
                <a:cs typeface="Avenir Book" charset="0"/>
              </a:rPr>
              <a:t>330,000</a:t>
            </a:r>
            <a:endParaRPr lang="en-US" dirty="0">
              <a:solidFill>
                <a:schemeClr val="accent2">
                  <a:lumMod val="75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2" name="Rectangle 1"/>
          <p:cNvSpPr/>
          <p:nvPr/>
        </p:nvSpPr>
        <p:spPr>
          <a:xfrm>
            <a:off x="5272849" y="1205396"/>
            <a:ext cx="3913252" cy="369332"/>
          </a:xfrm>
          <a:prstGeom prst="rect">
            <a:avLst/>
          </a:prstGeom>
        </p:spPr>
        <p:txBody>
          <a:bodyPr wrap="none">
            <a:spAutoFit/>
          </a:bodyPr>
          <a:lstStyle/>
          <a:p>
            <a:pPr algn="ctr"/>
            <a:r>
              <a:rPr lang="en-US" dirty="0">
                <a:solidFill>
                  <a:schemeClr val="bg1">
                    <a:lumMod val="50000"/>
                  </a:schemeClr>
                </a:solidFill>
                <a:latin typeface="Avenir Book" charset="0"/>
                <a:ea typeface="Avenir Book" charset="0"/>
                <a:cs typeface="Avenir Book" charset="0"/>
              </a:rPr>
              <a:t># of buildings in inspection portfolio</a:t>
            </a:r>
          </a:p>
        </p:txBody>
      </p:sp>
      <p:sp>
        <p:nvSpPr>
          <p:cNvPr id="7" name="Content Placeholder 9"/>
          <p:cNvSpPr txBox="1">
            <a:spLocks/>
          </p:cNvSpPr>
          <p:nvPr/>
        </p:nvSpPr>
        <p:spPr>
          <a:xfrm>
            <a:off x="2409868" y="1880215"/>
            <a:ext cx="5988163" cy="1004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tx2">
                    <a:lumMod val="75000"/>
                  </a:schemeClr>
                </a:solidFill>
                <a:latin typeface="Avenir Book" charset="0"/>
                <a:ea typeface="Avenir Book" charset="0"/>
                <a:cs typeface="Avenir Book" charset="0"/>
              </a:rPr>
              <a:t>10%</a:t>
            </a:r>
            <a:endParaRPr lang="en-US" sz="2800" dirty="0">
              <a:solidFill>
                <a:schemeClr val="tx2">
                  <a:lumMod val="75000"/>
                </a:schemeClr>
              </a:solidFill>
              <a:latin typeface="Avenir Book" charset="0"/>
              <a:ea typeface="Avenir Book" charset="0"/>
              <a:cs typeface="Avenir Book" charset="0"/>
            </a:endParaRPr>
          </a:p>
        </p:txBody>
      </p:sp>
      <p:sp>
        <p:nvSpPr>
          <p:cNvPr id="8" name="Rectangle 7"/>
          <p:cNvSpPr/>
          <p:nvPr/>
        </p:nvSpPr>
        <p:spPr>
          <a:xfrm>
            <a:off x="5475378" y="2059253"/>
            <a:ext cx="3555903" cy="646331"/>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Expected proportion that will be inspected per year</a:t>
            </a:r>
          </a:p>
        </p:txBody>
      </p:sp>
      <p:sp>
        <p:nvSpPr>
          <p:cNvPr id="9" name="Content Placeholder 9"/>
          <p:cNvSpPr txBox="1">
            <a:spLocks/>
          </p:cNvSpPr>
          <p:nvPr/>
        </p:nvSpPr>
        <p:spPr>
          <a:xfrm>
            <a:off x="2413043" y="3011641"/>
            <a:ext cx="2263733" cy="10067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accent6">
                    <a:lumMod val="50000"/>
                  </a:schemeClr>
                </a:solidFill>
                <a:latin typeface="Avenir Book" charset="0"/>
                <a:ea typeface="Avenir Book" charset="0"/>
                <a:cs typeface="Avenir Book" charset="0"/>
              </a:rPr>
              <a:t>3x3</a:t>
            </a:r>
            <a:endParaRPr lang="en-US" sz="2800" dirty="0">
              <a:solidFill>
                <a:schemeClr val="accent6">
                  <a:lumMod val="50000"/>
                </a:schemeClr>
              </a:solidFill>
              <a:latin typeface="Avenir Book" charset="0"/>
              <a:ea typeface="Avenir Book" charset="0"/>
              <a:cs typeface="Avenir Book" charset="0"/>
            </a:endParaRPr>
          </a:p>
        </p:txBody>
      </p:sp>
      <p:sp>
        <p:nvSpPr>
          <p:cNvPr id="11" name="Rectangle 10"/>
          <p:cNvSpPr/>
          <p:nvPr/>
        </p:nvSpPr>
        <p:spPr>
          <a:xfrm>
            <a:off x="5475378" y="3065991"/>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Each company performs 3 hours of building inspections, 3 times per week</a:t>
            </a:r>
          </a:p>
        </p:txBody>
      </p:sp>
      <p:sp>
        <p:nvSpPr>
          <p:cNvPr id="12" name="Content Placeholder 9"/>
          <p:cNvSpPr txBox="1">
            <a:spLocks/>
          </p:cNvSpPr>
          <p:nvPr/>
        </p:nvSpPr>
        <p:spPr>
          <a:xfrm>
            <a:off x="2384426" y="3293907"/>
            <a:ext cx="8943975" cy="150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dirty="0">
              <a:latin typeface="Avenir Book" charset="0"/>
              <a:ea typeface="Avenir Book" charset="0"/>
              <a:cs typeface="Avenir Book" charset="0"/>
            </a:endParaRPr>
          </a:p>
          <a:p>
            <a:pPr marL="0" indent="0">
              <a:buNone/>
            </a:pPr>
            <a:r>
              <a:rPr lang="en-US" sz="5400" b="1" dirty="0">
                <a:solidFill>
                  <a:schemeClr val="accent5">
                    <a:lumMod val="75000"/>
                  </a:schemeClr>
                </a:solidFill>
                <a:latin typeface="Avenir Book" charset="0"/>
                <a:ea typeface="Avenir Book" charset="0"/>
                <a:cs typeface="Avenir Book" charset="0"/>
              </a:rPr>
              <a:t>493,000</a:t>
            </a:r>
            <a:endParaRPr lang="en-US" sz="2800" dirty="0">
              <a:solidFill>
                <a:schemeClr val="accent5">
                  <a:lumMod val="75000"/>
                </a:schemeClr>
              </a:solidFill>
              <a:latin typeface="Avenir Book" charset="0"/>
              <a:ea typeface="Avenir Book" charset="0"/>
              <a:cs typeface="Avenir Book" charset="0"/>
            </a:endParaRPr>
          </a:p>
        </p:txBody>
      </p:sp>
      <p:sp>
        <p:nvSpPr>
          <p:cNvPr id="13" name="Rectangle 12"/>
          <p:cNvSpPr/>
          <p:nvPr/>
        </p:nvSpPr>
        <p:spPr>
          <a:xfrm>
            <a:off x="5446761" y="4147762"/>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 of fire incidents per year</a:t>
            </a:r>
          </a:p>
          <a:p>
            <a:r>
              <a:rPr lang="en-US" dirty="0">
                <a:solidFill>
                  <a:schemeClr val="bg1">
                    <a:lumMod val="50000"/>
                  </a:schemeClr>
                </a:solidFill>
                <a:latin typeface="Avenir Book" charset="0"/>
                <a:ea typeface="Avenir Book" charset="0"/>
                <a:cs typeface="Avenir Book" charset="0"/>
              </a:rPr>
              <a:t>(# of times an emergency could cut into building inspection time)</a:t>
            </a:r>
          </a:p>
        </p:txBody>
      </p:sp>
      <p:sp>
        <p:nvSpPr>
          <p:cNvPr id="14" name="Content Placeholder 9"/>
          <p:cNvSpPr txBox="1">
            <a:spLocks/>
          </p:cNvSpPr>
          <p:nvPr/>
        </p:nvSpPr>
        <p:spPr>
          <a:xfrm>
            <a:off x="2413043" y="5079669"/>
            <a:ext cx="1797008" cy="10871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rgbClr val="C00000"/>
                </a:solidFill>
                <a:latin typeface="Avenir Book" charset="0"/>
                <a:ea typeface="Avenir Book" charset="0"/>
                <a:cs typeface="Avenir Book" charset="0"/>
              </a:rPr>
              <a:t>105</a:t>
            </a:r>
            <a:endParaRPr lang="en-US" sz="2800" dirty="0">
              <a:solidFill>
                <a:srgbClr val="C00000"/>
              </a:solidFill>
              <a:latin typeface="Avenir Book" charset="0"/>
              <a:ea typeface="Avenir Book" charset="0"/>
              <a:cs typeface="Avenir Book" charset="0"/>
            </a:endParaRPr>
          </a:p>
        </p:txBody>
      </p:sp>
      <p:sp>
        <p:nvSpPr>
          <p:cNvPr id="15" name="Rectangle 14"/>
          <p:cNvSpPr/>
          <p:nvPr/>
        </p:nvSpPr>
        <p:spPr>
          <a:xfrm>
            <a:off x="5475378" y="5243535"/>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Heat index value at which inspection operations are suspended</a:t>
            </a:r>
          </a:p>
        </p:txBody>
      </p:sp>
      <p:pic>
        <p:nvPicPr>
          <p:cNvPr id="1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Coded example</a:t>
            </a:r>
            <a:endParaRPr lang="en-US" sz="3600" dirty="0" smtClean="0">
              <a:solidFill>
                <a:schemeClr val="bg1"/>
              </a:solidFill>
              <a:latin typeface="Avenir Book" charset="0"/>
              <a:ea typeface="Avenir Book" charset="0"/>
              <a:cs typeface="Avenir Book" charset="0"/>
            </a:endParaRPr>
          </a:p>
        </p:txBody>
      </p:sp>
      <p:sp>
        <p:nvSpPr>
          <p:cNvPr id="9" name="TextBox 8"/>
          <p:cNvSpPr txBox="1"/>
          <p:nvPr/>
        </p:nvSpPr>
        <p:spPr>
          <a:xfrm>
            <a:off x="1541424" y="4369692"/>
            <a:ext cx="5873789" cy="523220"/>
          </a:xfrm>
          <a:prstGeom prst="rect">
            <a:avLst/>
          </a:prstGeom>
          <a:noFill/>
        </p:spPr>
        <p:txBody>
          <a:bodyPr wrap="square" rtlCol="0">
            <a:spAutoFit/>
          </a:bodyPr>
          <a:lstStyle/>
          <a:p>
            <a:r>
              <a:rPr lang="en-US" sz="1400" dirty="0" smtClean="0">
                <a:latin typeface="Helvetica Neue Light" charset="0"/>
                <a:ea typeface="Helvetica Neue Light" charset="0"/>
                <a:cs typeface="Helvetica Neue Light" charset="0"/>
              </a:rPr>
              <a:t>Example #1 </a:t>
            </a:r>
            <a:r>
              <a:rPr lang="mr-IN" sz="1400" dirty="0" smtClean="0">
                <a:latin typeface="Helvetica Neue Light" charset="0"/>
                <a:ea typeface="Helvetica Neue Light" charset="0"/>
                <a:cs typeface="Helvetica Neue Light" charset="0"/>
              </a:rPr>
              <a:t>–</a:t>
            </a:r>
            <a:r>
              <a:rPr lang="en-US" sz="1400" dirty="0" smtClean="0">
                <a:latin typeface="Helvetica Neue Light" charset="0"/>
                <a:ea typeface="Helvetica Neue Light" charset="0"/>
                <a:cs typeface="Helvetica Neue Light" charset="0"/>
              </a:rPr>
              <a:t> Regression in matrix form</a:t>
            </a:r>
          </a:p>
          <a:p>
            <a:r>
              <a:rPr lang="en-US" sz="1400" dirty="0" smtClean="0">
                <a:latin typeface="Helvetica Neue Light" charset="0"/>
                <a:ea typeface="Helvetica Neue Light" charset="0"/>
                <a:cs typeface="Helvetica Neue Light" charset="0"/>
              </a:rPr>
              <a:t>Example #2 </a:t>
            </a:r>
            <a:r>
              <a:rPr lang="mr-IN" sz="1400" dirty="0" smtClean="0">
                <a:latin typeface="Helvetica Neue Light" charset="0"/>
                <a:ea typeface="Helvetica Neue Light" charset="0"/>
                <a:cs typeface="Helvetica Neue Light" charset="0"/>
              </a:rPr>
              <a:t>–</a:t>
            </a:r>
            <a:r>
              <a:rPr lang="en-US" sz="1400" dirty="0" smtClean="0">
                <a:latin typeface="Helvetica Neue Light" charset="0"/>
                <a:ea typeface="Helvetica Neue Light" charset="0"/>
                <a:cs typeface="Helvetica Neue Light" charset="0"/>
              </a:rPr>
              <a:t> Regression model example</a:t>
            </a:r>
            <a:endParaRPr lang="en-US" sz="14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6829791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862322"/>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Homework assignment - Predicting Housing Prices</a:t>
            </a:r>
            <a:endParaRPr lang="en-US" sz="36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61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829213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6033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accent2">
                    <a:lumMod val="50000"/>
                  </a:schemeClr>
                </a:solidFill>
                <a:latin typeface="Avenir Book" charset="0"/>
                <a:ea typeface="Avenir Book" charset="0"/>
                <a:cs typeface="Avenir Book" charset="0"/>
              </a:rPr>
              <a:t>FDNY Tech</a:t>
            </a:r>
          </a:p>
          <a:p>
            <a:pPr algn="ctr"/>
            <a:r>
              <a:rPr lang="en-US" sz="2800" b="0" i="1" cap="none" dirty="0">
                <a:solidFill>
                  <a:schemeClr val="bg1">
                    <a:lumMod val="50000"/>
                  </a:schemeClr>
                </a:solidFill>
                <a:latin typeface="Avenir Book" charset="0"/>
                <a:ea typeface="Avenir Book" charset="0"/>
                <a:cs typeface="Avenir Book" charset="0"/>
              </a:rPr>
              <a:t>Pre-March 2013</a:t>
            </a: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building card fron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8435" y="1297847"/>
            <a:ext cx="3186131" cy="4924539"/>
          </a:xfrm>
          <a:prstGeom prst="rect">
            <a:avLst/>
          </a:prstGeom>
          <a:noFill/>
          <a:ln w="9525">
            <a:noFill/>
            <a:miter lim="800000"/>
            <a:headEnd/>
            <a:tailEnd/>
          </a:ln>
        </p:spPr>
      </p:pic>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9" name="Picture 5" descr="building card bac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9175" y="1297846"/>
            <a:ext cx="3142876" cy="4857682"/>
          </a:xfrm>
          <a:prstGeom prst="rect">
            <a:avLst/>
          </a:prstGeom>
          <a:noFill/>
          <a:ln w="9525">
            <a:noFill/>
            <a:miter lim="800000"/>
            <a:headEnd/>
            <a:tailEnd/>
          </a:ln>
        </p:spPr>
      </p:pic>
      <p:pic>
        <p:nvPicPr>
          <p:cNvPr id="10"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96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4800" y="3687764"/>
            <a:ext cx="1608163" cy="85119"/>
          </a:xfrm>
          <a:prstGeom prst="rect">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89719" y="1352451"/>
            <a:ext cx="2555361" cy="1422042"/>
          </a:xfrm>
          <a:prstGeom prst="rect">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73" name="AutoShape 53"/>
          <p:cNvSpPr>
            <a:spLocks noChangeArrowheads="1"/>
          </p:cNvSpPr>
          <p:nvPr/>
        </p:nvSpPr>
        <p:spPr bwMode="auto">
          <a:xfrm>
            <a:off x="5554492" y="2266185"/>
            <a:ext cx="914400" cy="478968"/>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900" dirty="0">
                <a:solidFill>
                  <a:schemeClr val="bg1"/>
                </a:solidFill>
                <a:latin typeface="Segoe UI Light" pitchFamily="34" charset="0"/>
                <a:cs typeface="MS PGothic"/>
              </a:rPr>
              <a:t>RBIS inspection</a:t>
            </a:r>
          </a:p>
          <a:p>
            <a:pPr algn="ctr"/>
            <a:r>
              <a:rPr lang="en-US" sz="900" dirty="0">
                <a:solidFill>
                  <a:schemeClr val="bg1"/>
                </a:solidFill>
                <a:latin typeface="Segoe UI Light" pitchFamily="34" charset="0"/>
                <a:cs typeface="MS PGothic"/>
              </a:rPr>
              <a:t>application </a:t>
            </a:r>
          </a:p>
        </p:txBody>
      </p:sp>
      <p:sp>
        <p:nvSpPr>
          <p:cNvPr id="102" name="Right Arrow 101"/>
          <p:cNvSpPr/>
          <p:nvPr/>
        </p:nvSpPr>
        <p:spPr>
          <a:xfrm rot="5400000">
            <a:off x="5784678" y="2079659"/>
            <a:ext cx="407805" cy="12141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rot="16428856">
            <a:off x="3933265" y="2917864"/>
            <a:ext cx="1311689"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09" name="Rectangle 5"/>
          <p:cNvSpPr>
            <a:spLocks noChangeArrowheads="1"/>
          </p:cNvSpPr>
          <p:nvPr/>
        </p:nvSpPr>
        <p:spPr bwMode="auto">
          <a:xfrm>
            <a:off x="1524001" y="210622"/>
            <a:ext cx="184731" cy="369332"/>
          </a:xfrm>
          <a:prstGeom prst="rect">
            <a:avLst/>
          </a:prstGeom>
          <a:noFill/>
          <a:ln w="9525">
            <a:noFill/>
            <a:miter lim="800000"/>
            <a:headEnd/>
            <a:tailEnd/>
          </a:ln>
        </p:spPr>
        <p:txBody>
          <a:bodyPr wrap="none" anchor="ctr">
            <a:spAutoFit/>
          </a:bodyPr>
          <a:lstStyle/>
          <a:p>
            <a:endParaRPr lang="en-US">
              <a:cs typeface="MS PGothic"/>
            </a:endParaRPr>
          </a:p>
        </p:txBody>
      </p:sp>
      <p:pic>
        <p:nvPicPr>
          <p:cNvPr id="145411" name="Picture 4" descr="j0300520"/>
          <p:cNvPicPr>
            <a:picLocks noChangeAspect="1" noChangeArrowheads="1" noCrop="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7720013" y="4379913"/>
            <a:ext cx="876300" cy="762000"/>
          </a:xfrm>
          <a:prstGeom prst="rect">
            <a:avLst/>
          </a:prstGeom>
          <a:noFill/>
          <a:ln w="9525">
            <a:noFill/>
            <a:miter lim="800000"/>
            <a:headEnd/>
            <a:tailEnd/>
          </a:ln>
        </p:spPr>
      </p:pic>
      <p:pic>
        <p:nvPicPr>
          <p:cNvPr id="145412" name="Picture 5" descr="MCj02346450000[1]"/>
          <p:cNvPicPr>
            <a:picLocks noChangeAspect="1" noChangeArrowheads="1"/>
          </p:cNvPicPr>
          <p:nvPr/>
        </p:nvPicPr>
        <p:blipFill>
          <a:blip r:embed="rId5">
            <a:duotone>
              <a:schemeClr val="accent2">
                <a:shade val="45000"/>
                <a:satMod val="135000"/>
              </a:schemeClr>
              <a:prstClr val="white"/>
            </a:duotone>
          </a:blip>
          <a:srcRect/>
          <a:stretch>
            <a:fillRect/>
          </a:stretch>
        </p:blipFill>
        <p:spPr bwMode="auto">
          <a:xfrm>
            <a:off x="7648576" y="2624139"/>
            <a:ext cx="944563" cy="769937"/>
          </a:xfrm>
          <a:prstGeom prst="rect">
            <a:avLst/>
          </a:prstGeom>
          <a:noFill/>
          <a:ln w="9525">
            <a:noFill/>
            <a:miter lim="800000"/>
            <a:headEnd/>
            <a:tailEnd/>
          </a:ln>
        </p:spPr>
      </p:pic>
      <p:pic>
        <p:nvPicPr>
          <p:cNvPr id="145413" name="Picture 6" descr="MCj04122000000[1]"/>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00950" y="1465263"/>
            <a:ext cx="990600" cy="596900"/>
          </a:xfrm>
          <a:prstGeom prst="rect">
            <a:avLst/>
          </a:prstGeom>
          <a:noFill/>
          <a:ln w="9525">
            <a:noFill/>
            <a:miter lim="800000"/>
            <a:headEnd/>
            <a:tailEnd/>
          </a:ln>
        </p:spPr>
      </p:pic>
      <p:sp>
        <p:nvSpPr>
          <p:cNvPr id="145415" name="Text Box 8"/>
          <p:cNvSpPr txBox="1">
            <a:spLocks noChangeArrowheads="1"/>
          </p:cNvSpPr>
          <p:nvPr/>
        </p:nvSpPr>
        <p:spPr bwMode="auto">
          <a:xfrm>
            <a:off x="7666587" y="2025260"/>
            <a:ext cx="864339"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Portal Apps</a:t>
            </a:r>
          </a:p>
        </p:txBody>
      </p:sp>
      <p:sp>
        <p:nvSpPr>
          <p:cNvPr id="145416" name="Text Box 9"/>
          <p:cNvSpPr txBox="1">
            <a:spLocks noChangeArrowheads="1"/>
          </p:cNvSpPr>
          <p:nvPr/>
        </p:nvSpPr>
        <p:spPr bwMode="auto">
          <a:xfrm>
            <a:off x="7781925" y="6416675"/>
            <a:ext cx="756938"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Handheld</a:t>
            </a:r>
          </a:p>
        </p:txBody>
      </p:sp>
      <p:sp>
        <p:nvSpPr>
          <p:cNvPr id="145417" name="Text Box 10"/>
          <p:cNvSpPr txBox="1">
            <a:spLocks noChangeArrowheads="1"/>
          </p:cNvSpPr>
          <p:nvPr/>
        </p:nvSpPr>
        <p:spPr bwMode="auto">
          <a:xfrm>
            <a:off x="7594601" y="3325685"/>
            <a:ext cx="1019175" cy="600164"/>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Operational and Analytical Reporting</a:t>
            </a:r>
          </a:p>
        </p:txBody>
      </p:sp>
      <p:sp>
        <p:nvSpPr>
          <p:cNvPr id="145418" name="Text Box 11"/>
          <p:cNvSpPr txBox="1">
            <a:spLocks noChangeArrowheads="1"/>
          </p:cNvSpPr>
          <p:nvPr/>
        </p:nvSpPr>
        <p:spPr bwMode="auto">
          <a:xfrm>
            <a:off x="7652299" y="5111750"/>
            <a:ext cx="1066800" cy="261610"/>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Data Share</a:t>
            </a:r>
          </a:p>
        </p:txBody>
      </p:sp>
      <p:pic>
        <p:nvPicPr>
          <p:cNvPr id="145419" name="Picture 12" descr="investigations_icon"/>
          <p:cNvPicPr>
            <a:picLocks noChangeAspect="1" noChangeArrowheads="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20225" y="4678363"/>
            <a:ext cx="895350" cy="895350"/>
          </a:xfrm>
          <a:prstGeom prst="rect">
            <a:avLst/>
          </a:prstGeom>
          <a:noFill/>
          <a:ln w="9525">
            <a:noFill/>
            <a:miter lim="800000"/>
            <a:headEnd/>
            <a:tailEnd/>
          </a:ln>
        </p:spPr>
      </p:pic>
      <p:pic>
        <p:nvPicPr>
          <p:cNvPr id="145420" name="Picture 13" descr="prevention_icon"/>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3230563"/>
            <a:ext cx="914400" cy="914400"/>
          </a:xfrm>
          <a:prstGeom prst="rect">
            <a:avLst/>
          </a:prstGeom>
          <a:noFill/>
          <a:ln w="9525">
            <a:noFill/>
            <a:miter lim="800000"/>
            <a:headEnd/>
            <a:tailEnd/>
          </a:ln>
        </p:spPr>
      </p:pic>
      <p:pic>
        <p:nvPicPr>
          <p:cNvPr id="145421" name="Picture 14" descr="operations_icon"/>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1752601"/>
            <a:ext cx="912812" cy="866775"/>
          </a:xfrm>
          <a:prstGeom prst="rect">
            <a:avLst/>
          </a:prstGeom>
          <a:noFill/>
          <a:ln w="9525">
            <a:noFill/>
            <a:miter lim="800000"/>
            <a:headEnd/>
            <a:tailEnd/>
          </a:ln>
        </p:spPr>
      </p:pic>
      <p:sp>
        <p:nvSpPr>
          <p:cNvPr id="145422" name="Text Box 15"/>
          <p:cNvSpPr txBox="1">
            <a:spLocks noChangeArrowheads="1"/>
          </p:cNvSpPr>
          <p:nvPr/>
        </p:nvSpPr>
        <p:spPr bwMode="auto">
          <a:xfrm>
            <a:off x="9301956" y="2559051"/>
            <a:ext cx="1055688"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Operations</a:t>
            </a:r>
          </a:p>
        </p:txBody>
      </p:sp>
      <p:sp>
        <p:nvSpPr>
          <p:cNvPr id="145423" name="Text Box 16"/>
          <p:cNvSpPr txBox="1">
            <a:spLocks noChangeArrowheads="1"/>
          </p:cNvSpPr>
          <p:nvPr/>
        </p:nvSpPr>
        <p:spPr bwMode="auto">
          <a:xfrm>
            <a:off x="9372600" y="4079876"/>
            <a:ext cx="990600"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 Prevention</a:t>
            </a:r>
          </a:p>
        </p:txBody>
      </p:sp>
      <p:sp>
        <p:nvSpPr>
          <p:cNvPr id="145424" name="Text Box 17"/>
          <p:cNvSpPr txBox="1">
            <a:spLocks noChangeArrowheads="1"/>
          </p:cNvSpPr>
          <p:nvPr/>
        </p:nvSpPr>
        <p:spPr bwMode="auto">
          <a:xfrm>
            <a:off x="9439550" y="5516564"/>
            <a:ext cx="923651" cy="430887"/>
          </a:xfrm>
          <a:prstGeom prst="rect">
            <a:avLst/>
          </a:prstGeom>
          <a:noFill/>
          <a:ln w="9525">
            <a:noFill/>
            <a:miter lim="800000"/>
            <a:headEnd/>
            <a:tailEnd/>
          </a:ln>
        </p:spPr>
        <p:txBody>
          <a:bodyPr wrap="none">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Investigation</a:t>
            </a:r>
          </a:p>
        </p:txBody>
      </p:sp>
      <p:sp>
        <p:nvSpPr>
          <p:cNvPr id="145430" name="Line 25"/>
          <p:cNvSpPr>
            <a:spLocks noChangeShapeType="1"/>
          </p:cNvSpPr>
          <p:nvPr/>
        </p:nvSpPr>
        <p:spPr bwMode="auto">
          <a:xfrm flipV="1">
            <a:off x="8991600" y="37338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1" name="Line 26"/>
          <p:cNvSpPr>
            <a:spLocks noChangeShapeType="1"/>
          </p:cNvSpPr>
          <p:nvPr/>
        </p:nvSpPr>
        <p:spPr bwMode="auto">
          <a:xfrm>
            <a:off x="8991600" y="5257800"/>
            <a:ext cx="3810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2" name="AutoShape 27"/>
          <p:cNvSpPr>
            <a:spLocks noChangeArrowheads="1"/>
          </p:cNvSpPr>
          <p:nvPr/>
        </p:nvSpPr>
        <p:spPr bwMode="auto">
          <a:xfrm>
            <a:off x="3733800" y="2971801"/>
            <a:ext cx="1905000" cy="1600200"/>
          </a:xfrm>
          <a:prstGeom prst="flowChartMagneticDisk">
            <a:avLst/>
          </a:prstGeom>
          <a:solidFill>
            <a:schemeClr val="accent2">
              <a:lumMod val="75000"/>
            </a:schemeClr>
          </a:solidFill>
          <a:ln w="9525">
            <a:solidFill>
              <a:schemeClr val="bg1">
                <a:lumMod val="95000"/>
              </a:schemeClr>
            </a:solidFill>
            <a:round/>
            <a:headEnd/>
            <a:tailEnd/>
          </a:ln>
        </p:spPr>
        <p:txBody>
          <a:bodyPr/>
          <a:lstStyle/>
          <a:p>
            <a:pPr algn="ctr"/>
            <a:r>
              <a:rPr lang="en-US" sz="1200" b="1" dirty="0">
                <a:solidFill>
                  <a:schemeClr val="bg1"/>
                </a:solidFill>
                <a:latin typeface="Segoe UI Light" pitchFamily="34" charset="0"/>
                <a:cs typeface="MS PGothic"/>
              </a:rPr>
              <a:t>CBIDAS System</a:t>
            </a:r>
            <a:endParaRPr lang="en-US" sz="1200" b="1" dirty="0">
              <a:solidFill>
                <a:schemeClr val="bg1"/>
              </a:solidFill>
              <a:latin typeface="Segoe UI Light" pitchFamily="34" charset="0"/>
              <a:cs typeface="Times New Roman" pitchFamily="18" charset="0"/>
            </a:endParaRPr>
          </a:p>
          <a:p>
            <a:pPr algn="ctr"/>
            <a:r>
              <a:rPr lang="en-US" sz="1200" dirty="0">
                <a:solidFill>
                  <a:schemeClr val="bg1">
                    <a:lumMod val="85000"/>
                  </a:schemeClr>
                </a:solidFill>
                <a:latin typeface="Segoe UI Light" pitchFamily="34" charset="0"/>
                <a:cs typeface="Times New Roman" pitchFamily="18" charset="0"/>
              </a:rPr>
              <a:t>Data Repository / Warehouse</a:t>
            </a:r>
          </a:p>
          <a:p>
            <a:pPr algn="ctr"/>
            <a:r>
              <a:rPr lang="en-US" sz="1200" dirty="0">
                <a:solidFill>
                  <a:schemeClr val="bg1">
                    <a:lumMod val="85000"/>
                  </a:schemeClr>
                </a:solidFill>
                <a:latin typeface="Segoe UI Light" pitchFamily="34" charset="0"/>
                <a:cs typeface="Times New Roman" pitchFamily="18" charset="0"/>
              </a:rPr>
              <a:t>Fire Ops OLTP</a:t>
            </a:r>
          </a:p>
          <a:p>
            <a:pPr eaLnBrk="0" hangingPunct="0"/>
            <a:endParaRPr lang="en-US" sz="1000" dirty="0">
              <a:solidFill>
                <a:schemeClr val="bg1">
                  <a:lumMod val="85000"/>
                </a:schemeClr>
              </a:solidFill>
              <a:latin typeface="Segoe UI Light" pitchFamily="34" charset="0"/>
              <a:cs typeface="Times New Roman" pitchFamily="18" charset="0"/>
            </a:endParaRPr>
          </a:p>
        </p:txBody>
      </p:sp>
      <p:sp>
        <p:nvSpPr>
          <p:cNvPr id="145441" name="Line 40"/>
          <p:cNvSpPr>
            <a:spLocks noChangeShapeType="1"/>
          </p:cNvSpPr>
          <p:nvPr/>
        </p:nvSpPr>
        <p:spPr bwMode="auto">
          <a:xfrm flipV="1">
            <a:off x="7162801" y="1820864"/>
            <a:ext cx="385763" cy="7937"/>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2" name="Line 41"/>
          <p:cNvSpPr>
            <a:spLocks noChangeShapeType="1"/>
          </p:cNvSpPr>
          <p:nvPr/>
        </p:nvSpPr>
        <p:spPr bwMode="auto">
          <a:xfrm>
            <a:off x="7162800" y="2971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3" name="Line 42"/>
          <p:cNvSpPr>
            <a:spLocks noChangeShapeType="1"/>
          </p:cNvSpPr>
          <p:nvPr/>
        </p:nvSpPr>
        <p:spPr bwMode="auto">
          <a:xfrm flipV="1">
            <a:off x="7239000" y="4876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6" name="Text Box 45"/>
          <p:cNvSpPr txBox="1">
            <a:spLocks noChangeArrowheads="1"/>
          </p:cNvSpPr>
          <p:nvPr/>
        </p:nvSpPr>
        <p:spPr bwMode="auto">
          <a:xfrm>
            <a:off x="1901031" y="5802117"/>
            <a:ext cx="1531938" cy="507831"/>
          </a:xfrm>
          <a:prstGeom prst="rect">
            <a:avLst/>
          </a:prstGeom>
          <a:noFill/>
          <a:ln w="9525">
            <a:noFill/>
            <a:miter lim="800000"/>
            <a:headEnd/>
            <a:tailEnd/>
          </a:ln>
        </p:spPr>
        <p:txBody>
          <a:bodyPr wrap="square">
            <a:spAutoFit/>
          </a:bodyPr>
          <a:lstStyle/>
          <a:p>
            <a:pPr>
              <a:spcBef>
                <a:spcPct val="50000"/>
              </a:spcBef>
            </a:pPr>
            <a:r>
              <a:rPr lang="en-US" sz="900" dirty="0">
                <a:solidFill>
                  <a:schemeClr val="tx1">
                    <a:lumMod val="75000"/>
                    <a:lumOff val="25000"/>
                  </a:schemeClr>
                </a:solidFill>
                <a:latin typeface="Segoe UI Light" pitchFamily="34" charset="0"/>
                <a:cs typeface="MS PGothic"/>
              </a:rPr>
              <a:t>Exchange critical building safety information with DOB, DEP and others</a:t>
            </a:r>
          </a:p>
        </p:txBody>
      </p:sp>
      <p:sp>
        <p:nvSpPr>
          <p:cNvPr id="145447" name="AutoShape 46"/>
          <p:cNvSpPr>
            <a:spLocks noChangeArrowheads="1"/>
          </p:cNvSpPr>
          <p:nvPr/>
        </p:nvSpPr>
        <p:spPr bwMode="auto">
          <a:xfrm>
            <a:off x="5673066" y="1691005"/>
            <a:ext cx="693420" cy="475614"/>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800" dirty="0">
                <a:solidFill>
                  <a:schemeClr val="bg1"/>
                </a:solidFill>
                <a:latin typeface="Segoe UI Light" pitchFamily="34" charset="0"/>
                <a:cs typeface="MS PGothic"/>
              </a:rPr>
              <a:t>Risk-based Repository</a:t>
            </a:r>
          </a:p>
        </p:txBody>
      </p:sp>
      <p:sp>
        <p:nvSpPr>
          <p:cNvPr id="145448" name="Rectangle 47"/>
          <p:cNvSpPr>
            <a:spLocks noChangeArrowheads="1"/>
          </p:cNvSpPr>
          <p:nvPr/>
        </p:nvSpPr>
        <p:spPr bwMode="auto">
          <a:xfrm>
            <a:off x="4058572" y="1352451"/>
            <a:ext cx="2683428" cy="338554"/>
          </a:xfrm>
          <a:prstGeom prst="rect">
            <a:avLst/>
          </a:prstGeom>
          <a:noFill/>
          <a:ln w="9525">
            <a:noFill/>
            <a:miter lim="800000"/>
            <a:headEnd/>
            <a:tailEnd/>
          </a:ln>
        </p:spPr>
        <p:txBody>
          <a:bodyPr wrap="none">
            <a:spAutoFit/>
          </a:bodyPr>
          <a:lstStyle/>
          <a:p>
            <a:pPr algn="ctr"/>
            <a:r>
              <a:rPr lang="en-US" sz="1600" b="1" dirty="0">
                <a:solidFill>
                  <a:srgbClr val="C00000"/>
                </a:solidFill>
                <a:latin typeface="Segoe UI Light" pitchFamily="34" charset="0"/>
                <a:cs typeface="MS PGothic"/>
              </a:rPr>
              <a:t>R</a:t>
            </a:r>
            <a:r>
              <a:rPr lang="en-US" sz="1600" dirty="0">
                <a:solidFill>
                  <a:srgbClr val="C00000"/>
                </a:solidFill>
                <a:latin typeface="Segoe UI Light" pitchFamily="34" charset="0"/>
                <a:cs typeface="MS PGothic"/>
              </a:rPr>
              <a:t>isk-</a:t>
            </a:r>
            <a:r>
              <a:rPr lang="en-US" sz="1600" b="1" dirty="0">
                <a:solidFill>
                  <a:srgbClr val="C00000"/>
                </a:solidFill>
                <a:latin typeface="Segoe UI Light" pitchFamily="34" charset="0"/>
                <a:cs typeface="MS PGothic"/>
              </a:rPr>
              <a:t>B</a:t>
            </a:r>
            <a:r>
              <a:rPr lang="en-US" sz="1600" dirty="0">
                <a:solidFill>
                  <a:srgbClr val="C00000"/>
                </a:solidFill>
                <a:latin typeface="Segoe UI Light" pitchFamily="34" charset="0"/>
                <a:cs typeface="MS PGothic"/>
              </a:rPr>
              <a:t>ased</a:t>
            </a:r>
            <a:r>
              <a:rPr lang="en-US" sz="1600" b="1" dirty="0">
                <a:solidFill>
                  <a:srgbClr val="C00000"/>
                </a:solidFill>
                <a:latin typeface="Segoe UI Light" pitchFamily="34" charset="0"/>
                <a:cs typeface="MS PGothic"/>
              </a:rPr>
              <a:t> I</a:t>
            </a:r>
            <a:r>
              <a:rPr lang="en-US" sz="1600" dirty="0">
                <a:solidFill>
                  <a:srgbClr val="C00000"/>
                </a:solidFill>
                <a:latin typeface="Segoe UI Light" pitchFamily="34" charset="0"/>
                <a:cs typeface="MS PGothic"/>
              </a:rPr>
              <a:t>nspection</a:t>
            </a:r>
            <a:r>
              <a:rPr lang="en-US" sz="1600" b="1" dirty="0">
                <a:solidFill>
                  <a:srgbClr val="C00000"/>
                </a:solidFill>
                <a:latin typeface="Segoe UI Light" pitchFamily="34" charset="0"/>
                <a:cs typeface="MS PGothic"/>
              </a:rPr>
              <a:t> S</a:t>
            </a:r>
            <a:r>
              <a:rPr lang="en-US" sz="1600" dirty="0">
                <a:solidFill>
                  <a:srgbClr val="C00000"/>
                </a:solidFill>
                <a:latin typeface="Segoe UI Light" pitchFamily="34" charset="0"/>
                <a:cs typeface="MS PGothic"/>
              </a:rPr>
              <a:t>ystem</a:t>
            </a:r>
          </a:p>
        </p:txBody>
      </p:sp>
      <p:sp>
        <p:nvSpPr>
          <p:cNvPr id="145454" name="AutoShape 53"/>
          <p:cNvSpPr>
            <a:spLocks noChangeArrowheads="1"/>
          </p:cNvSpPr>
          <p:nvPr/>
        </p:nvSpPr>
        <p:spPr bwMode="auto">
          <a:xfrm>
            <a:off x="5715000" y="5257800"/>
            <a:ext cx="1143000" cy="838200"/>
          </a:xfrm>
          <a:prstGeom prst="flowChartMagneticDisk">
            <a:avLst/>
          </a:prstGeom>
          <a:solidFill>
            <a:schemeClr val="bg1">
              <a:lumMod val="50000"/>
            </a:schemeClr>
          </a:solidFill>
          <a:ln w="9525">
            <a:solidFill>
              <a:schemeClr val="bg1"/>
            </a:solidFill>
            <a:round/>
            <a:headEnd/>
            <a:tailEnd/>
          </a:ln>
        </p:spPr>
        <p:txBody>
          <a:bodyPr/>
          <a:lstStyle/>
          <a:p>
            <a:pPr algn="ctr"/>
            <a:r>
              <a:rPr lang="en-US" sz="1000" dirty="0">
                <a:solidFill>
                  <a:schemeClr val="bg1"/>
                </a:solidFill>
                <a:latin typeface="Segoe UI Light" pitchFamily="34" charset="0"/>
                <a:cs typeface="MS PGothic"/>
              </a:rPr>
              <a:t>New Revenue Management system </a:t>
            </a:r>
          </a:p>
        </p:txBody>
      </p:sp>
      <p:sp>
        <p:nvSpPr>
          <p:cNvPr id="145470" name="AutoShape 53"/>
          <p:cNvSpPr>
            <a:spLocks noChangeArrowheads="1"/>
          </p:cNvSpPr>
          <p:nvPr/>
        </p:nvSpPr>
        <p:spPr bwMode="auto">
          <a:xfrm>
            <a:off x="5829300" y="4168274"/>
            <a:ext cx="1104900" cy="737602"/>
          </a:xfrm>
          <a:prstGeom prst="flowChartMagneticDisk">
            <a:avLst/>
          </a:prstGeom>
          <a:solidFill>
            <a:schemeClr val="bg1">
              <a:lumMod val="50000"/>
            </a:schemeClr>
          </a:solidFill>
          <a:ln w="9525">
            <a:solidFill>
              <a:schemeClr val="bg1"/>
            </a:solidFill>
            <a:round/>
            <a:headEnd/>
            <a:tailEnd/>
          </a:ln>
        </p:spPr>
        <p:txBody>
          <a:bodyPr/>
          <a:lstStyle/>
          <a:p>
            <a:pPr algn="ctr"/>
            <a:r>
              <a:rPr lang="en-US" sz="1100" dirty="0">
                <a:solidFill>
                  <a:schemeClr val="bg1"/>
                </a:solidFill>
                <a:latin typeface="Segoe UI Light" pitchFamily="34" charset="0"/>
                <a:cs typeface="MS PGothic"/>
              </a:rPr>
              <a:t>BFP Inspection Tracking apps</a:t>
            </a:r>
          </a:p>
        </p:txBody>
      </p:sp>
      <p:sp>
        <p:nvSpPr>
          <p:cNvPr id="145480" name="Line 25"/>
          <p:cNvSpPr>
            <a:spLocks noChangeShapeType="1"/>
          </p:cNvSpPr>
          <p:nvPr/>
        </p:nvSpPr>
        <p:spPr bwMode="auto">
          <a:xfrm flipV="1">
            <a:off x="8991600" y="22860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84" name="Rectangle 81"/>
          <p:cNvSpPr>
            <a:spLocks noChangeArrowheads="1"/>
          </p:cNvSpPr>
          <p:nvPr/>
        </p:nvSpPr>
        <p:spPr bwMode="auto">
          <a:xfrm>
            <a:off x="3603599" y="4574838"/>
            <a:ext cx="1981200" cy="646331"/>
          </a:xfrm>
          <a:prstGeom prst="rect">
            <a:avLst/>
          </a:prstGeom>
          <a:noFill/>
          <a:ln w="9525">
            <a:noFill/>
            <a:miter lim="800000"/>
            <a:headEnd/>
            <a:tailEnd/>
          </a:ln>
        </p:spPr>
        <p:txBody>
          <a:bodyPr>
            <a:spAutoFit/>
          </a:bodyPr>
          <a:lstStyle/>
          <a:p>
            <a:pPr algn="ctr"/>
            <a:r>
              <a:rPr lang="en-US" sz="900" dirty="0">
                <a:solidFill>
                  <a:schemeClr val="tx1">
                    <a:lumMod val="65000"/>
                    <a:lumOff val="35000"/>
                  </a:schemeClr>
                </a:solidFill>
                <a:latin typeface="Segoe UI Light" pitchFamily="34" charset="0"/>
                <a:cs typeface="MS PGothic"/>
              </a:rPr>
              <a:t>Consolidate all building and inspection information  in </a:t>
            </a:r>
          </a:p>
          <a:p>
            <a:pPr algn="ctr"/>
            <a:r>
              <a:rPr lang="en-US" sz="900" dirty="0">
                <a:solidFill>
                  <a:schemeClr val="tx1">
                    <a:lumMod val="65000"/>
                    <a:lumOff val="35000"/>
                  </a:schemeClr>
                </a:solidFill>
                <a:latin typeface="Segoe UI Light" pitchFamily="34" charset="0"/>
                <a:cs typeface="MS PGothic"/>
              </a:rPr>
              <a:t>accessible data repository / warehouse</a:t>
            </a:r>
          </a:p>
        </p:txBody>
      </p:sp>
      <p:sp>
        <p:nvSpPr>
          <p:cNvPr id="145487" name="Rectangle 2"/>
          <p:cNvSpPr>
            <a:spLocks noChangeArrowheads="1"/>
          </p:cNvSpPr>
          <p:nvPr/>
        </p:nvSpPr>
        <p:spPr bwMode="auto">
          <a:xfrm>
            <a:off x="1905001" y="114300"/>
            <a:ext cx="7045325" cy="1028700"/>
          </a:xfrm>
          <a:prstGeom prst="rect">
            <a:avLst/>
          </a:prstGeom>
          <a:noFill/>
          <a:ln w="9525">
            <a:noFill/>
            <a:miter lim="800000"/>
            <a:headEnd/>
            <a:tailEnd/>
          </a:ln>
        </p:spPr>
        <p:txBody>
          <a:bodyPr anchor="ctr"/>
          <a:lstStyle/>
          <a:p>
            <a:pPr eaLnBrk="0" hangingPunct="0"/>
            <a:r>
              <a:rPr lang="en-US" sz="1600" b="1" dirty="0">
                <a:solidFill>
                  <a:schemeClr val="bg1"/>
                </a:solidFill>
                <a:cs typeface="MS PGothic"/>
              </a:rPr>
              <a:t>Coordinated Building Inspection Data Analysis System (CBIDAS)</a:t>
            </a:r>
            <a:br>
              <a:rPr lang="en-US" sz="1600" b="1" dirty="0">
                <a:solidFill>
                  <a:schemeClr val="bg1"/>
                </a:solidFill>
                <a:cs typeface="MS PGothic"/>
              </a:rPr>
            </a:br>
            <a:r>
              <a:rPr lang="en-US" sz="1000" b="1" dirty="0">
                <a:solidFill>
                  <a:schemeClr val="bg1"/>
                </a:solidFill>
                <a:cs typeface="MS PGothic"/>
              </a:rPr>
              <a:t>Areas shaded in blue deployed city-wide as of 3/17/13; Areas shaded in green are slated to begin assessment, design, and development in 2013;  Areas not shaded are slated for future enhancements. Inclusion of data from inter-agency interfaces will continue to expand thru the City Hall DEEP Initiative.</a:t>
            </a:r>
          </a:p>
        </p:txBody>
      </p:sp>
      <p:sp>
        <p:nvSpPr>
          <p:cNvPr id="145488" name="Rectangle 15"/>
          <p:cNvSpPr txBox="1">
            <a:spLocks noGrp="1" noChangeArrowheads="1"/>
          </p:cNvSpPr>
          <p:nvPr/>
        </p:nvSpPr>
        <p:spPr bwMode="auto">
          <a:xfrm>
            <a:off x="8534400" y="6492876"/>
            <a:ext cx="2133600" cy="365125"/>
          </a:xfrm>
          <a:prstGeom prst="rect">
            <a:avLst/>
          </a:prstGeom>
          <a:noFill/>
          <a:ln w="9525">
            <a:noFill/>
            <a:miter lim="800000"/>
            <a:headEnd/>
            <a:tailEnd/>
          </a:ln>
        </p:spPr>
        <p:txBody>
          <a:bodyPr/>
          <a:lstStyle/>
          <a:p>
            <a:pPr algn="r" eaLnBrk="0" hangingPunct="0"/>
            <a:fld id="{E32BEBEF-BE59-4B5F-A6CE-54C746DE0E34}" type="slidenum">
              <a:rPr lang="en-US" sz="900">
                <a:latin typeface="Segoe UI Light" pitchFamily="34" charset="0"/>
                <a:cs typeface="MS PGothic"/>
              </a:rPr>
              <a:pPr algn="r" eaLnBrk="0" hangingPunct="0"/>
              <a:t>8</a:t>
            </a:fld>
            <a:endParaRPr lang="en-US" sz="900">
              <a:latin typeface="Segoe UI Light" pitchFamily="34" charset="0"/>
              <a:cs typeface="MS PGothic"/>
            </a:endParaRPr>
          </a:p>
        </p:txBody>
      </p:sp>
      <p:sp>
        <p:nvSpPr>
          <p:cNvPr id="91" name="Rectangle 48"/>
          <p:cNvSpPr>
            <a:spLocks noChangeArrowheads="1"/>
          </p:cNvSpPr>
          <p:nvPr/>
        </p:nvSpPr>
        <p:spPr bwMode="auto">
          <a:xfrm>
            <a:off x="3966266" y="1912304"/>
            <a:ext cx="1549082" cy="545780"/>
          </a:xfrm>
          <a:prstGeom prst="rect">
            <a:avLst/>
          </a:prstGeom>
          <a:noFill/>
          <a:ln w="9525">
            <a:noFill/>
            <a:miter lim="800000"/>
            <a:headEnd/>
            <a:tailEnd/>
          </a:ln>
        </p:spPr>
        <p:txBody>
          <a:bodyPr wrap="square" anchor="ctr"/>
          <a:lstStyle/>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p:txBody>
      </p:sp>
      <p:sp>
        <p:nvSpPr>
          <p:cNvPr id="145449" name="Rectangle 48"/>
          <p:cNvSpPr>
            <a:spLocks noChangeArrowheads="1"/>
          </p:cNvSpPr>
          <p:nvPr/>
        </p:nvSpPr>
        <p:spPr bwMode="auto">
          <a:xfrm>
            <a:off x="4197089" y="1942464"/>
            <a:ext cx="1097280" cy="488949"/>
          </a:xfrm>
          <a:prstGeom prst="rect">
            <a:avLst/>
          </a:prstGeom>
          <a:noFill/>
          <a:ln w="9525">
            <a:noFill/>
            <a:miter lim="800000"/>
            <a:headEnd/>
            <a:tailEnd/>
          </a:ln>
        </p:spPr>
        <p:txBody>
          <a:bodyPr wrap="none" anchor="ctr"/>
          <a:lstStyle/>
          <a:p>
            <a:pPr algn="ctr"/>
            <a:r>
              <a:rPr lang="en-US" sz="2000" b="1" dirty="0" err="1">
                <a:solidFill>
                  <a:schemeClr val="accent2">
                    <a:lumMod val="50000"/>
                  </a:schemeClr>
                </a:solidFill>
                <a:latin typeface="Segoe UI Light" pitchFamily="34" charset="0"/>
                <a:cs typeface="Arial" pitchFamily="34" charset="0"/>
              </a:rPr>
              <a:t>FireCast</a:t>
            </a:r>
            <a:endParaRPr lang="en-US" sz="2000" b="1" dirty="0">
              <a:solidFill>
                <a:schemeClr val="accent2">
                  <a:lumMod val="50000"/>
                </a:schemeClr>
              </a:solidFill>
              <a:latin typeface="Segoe UI Light" pitchFamily="34" charset="0"/>
              <a:cs typeface="Arial" pitchFamily="34" charset="0"/>
            </a:endParaRPr>
          </a:p>
        </p:txBody>
      </p:sp>
      <p:sp>
        <p:nvSpPr>
          <p:cNvPr id="2" name="Right Arrow 1"/>
          <p:cNvSpPr/>
          <p:nvPr/>
        </p:nvSpPr>
        <p:spPr>
          <a:xfrm rot="2225262">
            <a:off x="2538983" y="2637339"/>
            <a:ext cx="1567543" cy="219912"/>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14" name="Text Box 7"/>
          <p:cNvSpPr txBox="1">
            <a:spLocks noChangeArrowheads="1"/>
          </p:cNvSpPr>
          <p:nvPr/>
        </p:nvSpPr>
        <p:spPr bwMode="auto">
          <a:xfrm>
            <a:off x="2041526" y="1869031"/>
            <a:ext cx="1006475" cy="457200"/>
          </a:xfrm>
          <a:prstGeom prst="rect">
            <a:avLst/>
          </a:prstGeom>
          <a:noFill/>
          <a:ln w="9525">
            <a:noFill/>
            <a:miter lim="800000"/>
            <a:headEnd/>
            <a:tailEnd/>
          </a:ln>
        </p:spPr>
        <p:txBody>
          <a:bodyPr>
            <a:spAutoFit/>
          </a:bodyPr>
          <a:lstStyle/>
          <a:p>
            <a:endParaRPr lang="en-US" sz="2400">
              <a:solidFill>
                <a:srgbClr val="000099"/>
              </a:solidFill>
              <a:latin typeface="Segoe UI Light" pitchFamily="34" charset="0"/>
              <a:cs typeface="MS PGothic"/>
            </a:endParaRPr>
          </a:p>
        </p:txBody>
      </p:sp>
      <p:sp>
        <p:nvSpPr>
          <p:cNvPr id="145453" name="Text Box 52"/>
          <p:cNvSpPr txBox="1">
            <a:spLocks noChangeArrowheads="1"/>
          </p:cNvSpPr>
          <p:nvPr/>
        </p:nvSpPr>
        <p:spPr bwMode="auto">
          <a:xfrm>
            <a:off x="1774032" y="1297532"/>
            <a:ext cx="1000595" cy="507831"/>
          </a:xfrm>
          <a:prstGeom prst="rect">
            <a:avLst/>
          </a:prstGeom>
          <a:noFill/>
          <a:ln w="9525">
            <a:noFill/>
            <a:miter lim="800000"/>
            <a:headEnd/>
            <a:tailEnd/>
          </a:ln>
        </p:spPr>
        <p:txBody>
          <a:bodyPr wrap="none">
            <a:spAutoFit/>
          </a:bodyPr>
          <a:lstStyle/>
          <a:p>
            <a:r>
              <a:rPr lang="en-US" sz="900" b="1" dirty="0">
                <a:solidFill>
                  <a:schemeClr val="tx1">
                    <a:lumMod val="65000"/>
                    <a:lumOff val="35000"/>
                  </a:schemeClr>
                </a:solidFill>
                <a:latin typeface="Segoe UI Light" pitchFamily="34" charset="0"/>
                <a:cs typeface="MS PGothic"/>
              </a:rPr>
              <a:t>Intra-agency</a:t>
            </a:r>
          </a:p>
          <a:p>
            <a:r>
              <a:rPr lang="en-US" sz="900" b="1" dirty="0">
                <a:solidFill>
                  <a:schemeClr val="tx1">
                    <a:lumMod val="65000"/>
                    <a:lumOff val="35000"/>
                  </a:schemeClr>
                </a:solidFill>
                <a:latin typeface="Segoe UI Light" pitchFamily="34" charset="0"/>
                <a:cs typeface="MS PGothic"/>
              </a:rPr>
              <a:t>and inter-agency </a:t>
            </a:r>
          </a:p>
          <a:p>
            <a:r>
              <a:rPr lang="en-US" sz="900" b="1" dirty="0">
                <a:solidFill>
                  <a:schemeClr val="tx1">
                    <a:lumMod val="65000"/>
                    <a:lumOff val="35000"/>
                  </a:schemeClr>
                </a:solidFill>
                <a:latin typeface="Segoe UI Light" pitchFamily="34" charset="0"/>
                <a:cs typeface="MS PGothic"/>
              </a:rPr>
              <a:t>Interfaces</a:t>
            </a:r>
          </a:p>
        </p:txBody>
      </p:sp>
      <p:sp>
        <p:nvSpPr>
          <p:cNvPr id="145456" name="AutoShape 57"/>
          <p:cNvSpPr>
            <a:spLocks noChangeArrowheads="1"/>
          </p:cNvSpPr>
          <p:nvPr/>
        </p:nvSpPr>
        <p:spPr bwMode="auto">
          <a:xfrm>
            <a:off x="1828801" y="182934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000">
                <a:solidFill>
                  <a:srgbClr val="000099"/>
                </a:solidFill>
                <a:latin typeface="Segoe UI Light" pitchFamily="34" charset="0"/>
                <a:cs typeface="MS PGothic"/>
              </a:rPr>
              <a:t> </a:t>
            </a:r>
          </a:p>
        </p:txBody>
      </p:sp>
      <p:sp>
        <p:nvSpPr>
          <p:cNvPr id="145457" name="AutoShape 60"/>
          <p:cNvSpPr>
            <a:spLocks noChangeArrowheads="1"/>
          </p:cNvSpPr>
          <p:nvPr/>
        </p:nvSpPr>
        <p:spPr bwMode="auto">
          <a:xfrm>
            <a:off x="2286001" y="2019842"/>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8" name="AutoShape 61"/>
          <p:cNvSpPr>
            <a:spLocks noChangeArrowheads="1"/>
          </p:cNvSpPr>
          <p:nvPr/>
        </p:nvSpPr>
        <p:spPr bwMode="auto">
          <a:xfrm>
            <a:off x="1781969" y="2215106"/>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9" name="AutoShape 62"/>
          <p:cNvSpPr>
            <a:spLocks noChangeArrowheads="1"/>
          </p:cNvSpPr>
          <p:nvPr/>
        </p:nvSpPr>
        <p:spPr bwMode="auto">
          <a:xfrm>
            <a:off x="2313782" y="241989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62" name="Text Box 67"/>
          <p:cNvSpPr txBox="1">
            <a:spLocks noChangeArrowheads="1"/>
          </p:cNvSpPr>
          <p:nvPr/>
        </p:nvSpPr>
        <p:spPr bwMode="auto">
          <a:xfrm>
            <a:off x="1885951" y="1959519"/>
            <a:ext cx="555625"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EAP</a:t>
            </a:r>
          </a:p>
        </p:txBody>
      </p:sp>
      <p:sp>
        <p:nvSpPr>
          <p:cNvPr id="145463" name="Text Box 68"/>
          <p:cNvSpPr txBox="1">
            <a:spLocks noChangeArrowheads="1"/>
          </p:cNvSpPr>
          <p:nvPr/>
        </p:nvSpPr>
        <p:spPr bwMode="auto">
          <a:xfrm>
            <a:off x="2414588" y="2124618"/>
            <a:ext cx="704850" cy="244475"/>
          </a:xfrm>
          <a:prstGeom prst="rect">
            <a:avLst/>
          </a:prstGeom>
          <a:noFill/>
          <a:ln w="9525">
            <a:noFill/>
            <a:miter lim="800000"/>
            <a:headEnd/>
            <a:tailEnd/>
          </a:ln>
        </p:spPr>
        <p:txBody>
          <a:bodyPr>
            <a:spAutoFit/>
          </a:bodyPr>
          <a:lstStyle/>
          <a:p>
            <a:pPr>
              <a:spcBef>
                <a:spcPct val="50000"/>
              </a:spcBef>
            </a:pPr>
            <a:r>
              <a:rPr lang="en-US" sz="1000" b="1" dirty="0" err="1">
                <a:solidFill>
                  <a:schemeClr val="tx1">
                    <a:lumMod val="95000"/>
                    <a:lumOff val="5000"/>
                  </a:schemeClr>
                </a:solidFill>
                <a:latin typeface="Segoe UI Light" pitchFamily="34" charset="0"/>
                <a:cs typeface="MS PGothic"/>
              </a:rPr>
              <a:t>eCIDS</a:t>
            </a:r>
            <a:endParaRPr lang="en-US" sz="1000" b="1" dirty="0">
              <a:solidFill>
                <a:schemeClr val="tx1">
                  <a:lumMod val="95000"/>
                  <a:lumOff val="5000"/>
                </a:schemeClr>
              </a:solidFill>
              <a:latin typeface="Segoe UI Light" pitchFamily="34" charset="0"/>
              <a:cs typeface="MS PGothic"/>
            </a:endParaRPr>
          </a:p>
        </p:txBody>
      </p:sp>
      <p:sp>
        <p:nvSpPr>
          <p:cNvPr id="145464" name="Text Box 74"/>
          <p:cNvSpPr txBox="1">
            <a:spLocks noChangeArrowheads="1"/>
          </p:cNvSpPr>
          <p:nvPr/>
        </p:nvSpPr>
        <p:spPr bwMode="auto">
          <a:xfrm>
            <a:off x="1848644" y="2362744"/>
            <a:ext cx="446088" cy="244475"/>
          </a:xfrm>
          <a:prstGeom prst="rect">
            <a:avLst/>
          </a:prstGeom>
          <a:noFill/>
          <a:ln w="9525">
            <a:noFill/>
            <a:miter lim="800000"/>
            <a:headEnd/>
            <a:tailEnd/>
          </a:ln>
        </p:spPr>
        <p:txBody>
          <a:bodyPr>
            <a:spAutoFit/>
          </a:bodyPr>
          <a:lstStyle/>
          <a:p>
            <a:pPr>
              <a:spcBef>
                <a:spcPct val="50000"/>
              </a:spcBef>
            </a:pPr>
            <a:r>
              <a:rPr lang="en-US" sz="1000" b="1">
                <a:solidFill>
                  <a:schemeClr val="tx1">
                    <a:lumMod val="95000"/>
                    <a:lumOff val="5000"/>
                  </a:schemeClr>
                </a:solidFill>
                <a:latin typeface="Segoe UI Light" pitchFamily="34" charset="0"/>
                <a:cs typeface="MS PGothic"/>
              </a:rPr>
              <a:t>BFI</a:t>
            </a:r>
          </a:p>
        </p:txBody>
      </p:sp>
      <p:sp>
        <p:nvSpPr>
          <p:cNvPr id="145465" name="Text Box 75"/>
          <p:cNvSpPr txBox="1">
            <a:spLocks noChangeArrowheads="1"/>
          </p:cNvSpPr>
          <p:nvPr/>
        </p:nvSpPr>
        <p:spPr bwMode="auto">
          <a:xfrm>
            <a:off x="2456656" y="2581819"/>
            <a:ext cx="446088"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COF</a:t>
            </a:r>
          </a:p>
        </p:txBody>
      </p:sp>
      <p:sp>
        <p:nvSpPr>
          <p:cNvPr id="93" name="Right Arrow 92"/>
          <p:cNvSpPr/>
          <p:nvPr/>
        </p:nvSpPr>
        <p:spPr>
          <a:xfrm rot="582274">
            <a:off x="2145968" y="3625984"/>
            <a:ext cx="1737404" cy="17938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60" name="AutoShape 63"/>
          <p:cNvSpPr>
            <a:spLocks noChangeArrowheads="1"/>
          </p:cNvSpPr>
          <p:nvPr/>
        </p:nvSpPr>
        <p:spPr bwMode="auto">
          <a:xfrm>
            <a:off x="2437607" y="2950895"/>
            <a:ext cx="658813" cy="528662"/>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1" name="Text Box 66"/>
          <p:cNvSpPr txBox="1">
            <a:spLocks noChangeArrowheads="1"/>
          </p:cNvSpPr>
          <p:nvPr/>
        </p:nvSpPr>
        <p:spPr bwMode="auto">
          <a:xfrm>
            <a:off x="2497138" y="3154363"/>
            <a:ext cx="709613"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NYFIRS</a:t>
            </a:r>
          </a:p>
        </p:txBody>
      </p:sp>
      <p:sp>
        <p:nvSpPr>
          <p:cNvPr id="145466" name="AutoShape 76"/>
          <p:cNvSpPr>
            <a:spLocks noChangeArrowheads="1"/>
          </p:cNvSpPr>
          <p:nvPr/>
        </p:nvSpPr>
        <p:spPr bwMode="auto">
          <a:xfrm>
            <a:off x="1854994" y="3235877"/>
            <a:ext cx="658813" cy="487363"/>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7" name="Text Box 77"/>
          <p:cNvSpPr txBox="1">
            <a:spLocks noChangeArrowheads="1"/>
          </p:cNvSpPr>
          <p:nvPr/>
        </p:nvSpPr>
        <p:spPr bwMode="auto">
          <a:xfrm>
            <a:off x="1905000" y="3419476"/>
            <a:ext cx="762000"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FPIMS</a:t>
            </a:r>
          </a:p>
        </p:txBody>
      </p:sp>
      <p:sp>
        <p:nvSpPr>
          <p:cNvPr id="145468" name="AutoShape 76"/>
          <p:cNvSpPr>
            <a:spLocks noChangeArrowheads="1"/>
          </p:cNvSpPr>
          <p:nvPr/>
        </p:nvSpPr>
        <p:spPr bwMode="auto">
          <a:xfrm>
            <a:off x="2362201" y="3500041"/>
            <a:ext cx="658813" cy="467519"/>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9" name="Text Box 77"/>
          <p:cNvSpPr txBox="1">
            <a:spLocks noChangeArrowheads="1"/>
          </p:cNvSpPr>
          <p:nvPr/>
        </p:nvSpPr>
        <p:spPr bwMode="auto">
          <a:xfrm>
            <a:off x="2324100" y="3650646"/>
            <a:ext cx="990600" cy="244475"/>
          </a:xfrm>
          <a:prstGeom prst="rect">
            <a:avLst/>
          </a:prstGeom>
          <a:noFill/>
          <a:ln w="9525">
            <a:noFill/>
            <a:miter lim="800000"/>
            <a:headEnd/>
            <a:tailEnd/>
          </a:ln>
        </p:spPr>
        <p:txBody>
          <a:bodyPr>
            <a:spAutoFit/>
          </a:bodyPr>
          <a:lstStyle/>
          <a:p>
            <a:pPr>
              <a:spcBef>
                <a:spcPct val="50000"/>
              </a:spcBef>
            </a:pPr>
            <a:r>
              <a:rPr lang="en-US" sz="1000" dirty="0" err="1">
                <a:solidFill>
                  <a:schemeClr val="bg1"/>
                </a:solidFill>
                <a:latin typeface="Segoe UI Light" pitchFamily="34" charset="0"/>
                <a:cs typeface="MS PGothic"/>
              </a:rPr>
              <a:t>DataBridge</a:t>
            </a:r>
            <a:endParaRPr lang="en-US" sz="1000" dirty="0">
              <a:solidFill>
                <a:schemeClr val="bg1"/>
              </a:solidFill>
              <a:latin typeface="Segoe UI Light" pitchFamily="34" charset="0"/>
              <a:cs typeface="MS PGothic"/>
            </a:endParaRPr>
          </a:p>
        </p:txBody>
      </p:sp>
      <p:sp>
        <p:nvSpPr>
          <p:cNvPr id="94" name="Right Arrow 93"/>
          <p:cNvSpPr/>
          <p:nvPr/>
        </p:nvSpPr>
        <p:spPr>
          <a:xfrm rot="18706975">
            <a:off x="2397337" y="4824750"/>
            <a:ext cx="1737404" cy="216058"/>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35" name="AutoShape 30"/>
          <p:cNvSpPr>
            <a:spLocks noChangeArrowheads="1"/>
          </p:cNvSpPr>
          <p:nvPr/>
        </p:nvSpPr>
        <p:spPr bwMode="auto">
          <a:xfrm>
            <a:off x="1852477" y="4364213"/>
            <a:ext cx="617538" cy="457200"/>
          </a:xfrm>
          <a:prstGeom prst="flowChartMagneticDisk">
            <a:avLst/>
          </a:prstGeom>
          <a:solidFill>
            <a:schemeClr val="tx2">
              <a:lumMod val="75000"/>
            </a:schemeClr>
          </a:solidFill>
          <a:ln w="9525">
            <a:solidFill>
              <a:schemeClr val="bg1">
                <a:lumMod val="95000"/>
              </a:schemeClr>
            </a:solidFill>
            <a:round/>
            <a:headEnd/>
            <a:tailEnd/>
          </a:ln>
        </p:spPr>
        <p:txBody>
          <a:bodyPr/>
          <a:lstStyle/>
          <a:p>
            <a:r>
              <a:rPr lang="en-US" sz="1200" dirty="0">
                <a:solidFill>
                  <a:schemeClr val="bg1"/>
                </a:solidFill>
                <a:latin typeface="Segoe UI Light" pitchFamily="34" charset="0"/>
                <a:cs typeface="MS PGothic"/>
              </a:rPr>
              <a:t> DOB</a:t>
            </a:r>
          </a:p>
          <a:p>
            <a:endParaRPr lang="en-US" sz="1200" dirty="0">
              <a:solidFill>
                <a:schemeClr val="bg1"/>
              </a:solidFill>
              <a:latin typeface="Segoe UI Light" pitchFamily="34" charset="0"/>
              <a:cs typeface="MS PGothic"/>
            </a:endParaRPr>
          </a:p>
          <a:p>
            <a:endParaRPr lang="en-US" sz="1200" dirty="0">
              <a:solidFill>
                <a:schemeClr val="bg1"/>
              </a:solidFill>
              <a:latin typeface="Segoe UI Light" pitchFamily="34" charset="0"/>
              <a:cs typeface="MS PGothic"/>
            </a:endParaRPr>
          </a:p>
        </p:txBody>
      </p:sp>
      <p:sp>
        <p:nvSpPr>
          <p:cNvPr id="145434" name="AutoShape 29"/>
          <p:cNvSpPr>
            <a:spLocks noChangeArrowheads="1"/>
          </p:cNvSpPr>
          <p:nvPr/>
        </p:nvSpPr>
        <p:spPr bwMode="auto">
          <a:xfrm>
            <a:off x="1973548" y="4703938"/>
            <a:ext cx="1049338" cy="570706"/>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100" dirty="0" err="1">
                <a:solidFill>
                  <a:schemeClr val="bg1"/>
                </a:solidFill>
                <a:latin typeface="Segoe UI Light" pitchFamily="34" charset="0"/>
                <a:cs typeface="MS PGothic"/>
              </a:rPr>
              <a:t>MapPLUTO</a:t>
            </a:r>
            <a:endParaRPr lang="en-US" sz="1100" dirty="0">
              <a:solidFill>
                <a:schemeClr val="bg1"/>
              </a:solidFill>
              <a:latin typeface="Segoe UI Light" pitchFamily="34" charset="0"/>
              <a:cs typeface="MS PGothic"/>
            </a:endParaRPr>
          </a:p>
        </p:txBody>
      </p:sp>
      <p:sp>
        <p:nvSpPr>
          <p:cNvPr id="145491" name="Text Box 32"/>
          <p:cNvSpPr txBox="1">
            <a:spLocks noChangeArrowheads="1"/>
          </p:cNvSpPr>
          <p:nvPr/>
        </p:nvSpPr>
        <p:spPr bwMode="auto">
          <a:xfrm>
            <a:off x="2987034" y="4762677"/>
            <a:ext cx="184150" cy="244475"/>
          </a:xfrm>
          <a:prstGeom prst="rect">
            <a:avLst/>
          </a:prstGeom>
          <a:noFill/>
          <a:ln w="12700" algn="ctr">
            <a:noFill/>
            <a:miter lim="800000"/>
            <a:headEnd/>
            <a:tailEnd/>
          </a:ln>
        </p:spPr>
        <p:txBody>
          <a:bodyPr wrap="none">
            <a:spAutoFit/>
          </a:bodyPr>
          <a:lstStyle/>
          <a:p>
            <a:pPr>
              <a:buClr>
                <a:schemeClr val="accent2"/>
              </a:buClr>
            </a:pPr>
            <a:endParaRPr lang="en-US" sz="1000" b="1">
              <a:solidFill>
                <a:srgbClr val="000099"/>
              </a:solidFill>
              <a:latin typeface="Segoe UI Light" pitchFamily="34" charset="0"/>
              <a:cs typeface="MS PGothic"/>
            </a:endParaRPr>
          </a:p>
        </p:txBody>
      </p:sp>
      <p:sp>
        <p:nvSpPr>
          <p:cNvPr id="145452" name="Text Box 51"/>
          <p:cNvSpPr txBox="1">
            <a:spLocks noChangeArrowheads="1"/>
          </p:cNvSpPr>
          <p:nvPr/>
        </p:nvSpPr>
        <p:spPr bwMode="auto">
          <a:xfrm>
            <a:off x="2486820" y="4364213"/>
            <a:ext cx="793807" cy="369332"/>
          </a:xfrm>
          <a:prstGeom prst="rect">
            <a:avLst/>
          </a:prstGeom>
          <a:noFill/>
          <a:ln w="9525">
            <a:noFill/>
            <a:miter lim="800000"/>
            <a:headEnd/>
            <a:tailEnd/>
          </a:ln>
        </p:spPr>
        <p:txBody>
          <a:bodyPr wrap="none">
            <a:spAutoFit/>
          </a:bodyPr>
          <a:lstStyle>
            <a:defPPr>
              <a:defRPr lang="en-US"/>
            </a:defPPr>
            <a:lvl1pPr>
              <a:defRPr sz="900">
                <a:solidFill>
                  <a:schemeClr val="tx2"/>
                </a:solidFill>
                <a:latin typeface="Segoe UI Light" pitchFamily="34" charset="0"/>
                <a:cs typeface="MS PGothic"/>
              </a:defRPr>
            </a:lvl1pPr>
          </a:lstStyle>
          <a:p>
            <a:r>
              <a:rPr lang="en-US" b="1" dirty="0">
                <a:solidFill>
                  <a:schemeClr val="tx1">
                    <a:lumMod val="65000"/>
                    <a:lumOff val="35000"/>
                  </a:schemeClr>
                </a:solidFill>
              </a:rPr>
              <a:t>Inter-agency</a:t>
            </a:r>
          </a:p>
          <a:p>
            <a:r>
              <a:rPr lang="en-US" b="1" dirty="0">
                <a:solidFill>
                  <a:schemeClr val="tx1">
                    <a:lumMod val="65000"/>
                    <a:lumOff val="35000"/>
                  </a:schemeClr>
                </a:solidFill>
              </a:rPr>
              <a:t>Interfaces  </a:t>
            </a:r>
          </a:p>
        </p:txBody>
      </p:sp>
      <p:sp>
        <p:nvSpPr>
          <p:cNvPr id="145433" name="AutoShape 28"/>
          <p:cNvSpPr>
            <a:spLocks noChangeArrowheads="1"/>
          </p:cNvSpPr>
          <p:nvPr/>
        </p:nvSpPr>
        <p:spPr bwMode="auto">
          <a:xfrm>
            <a:off x="2498217" y="5274645"/>
            <a:ext cx="617538" cy="427037"/>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200" dirty="0">
                <a:solidFill>
                  <a:schemeClr val="bg1"/>
                </a:solidFill>
                <a:latin typeface="Segoe UI Light" pitchFamily="34" charset="0"/>
                <a:cs typeface="MS PGothic"/>
              </a:rPr>
              <a:t>DEP</a:t>
            </a:r>
          </a:p>
        </p:txBody>
      </p:sp>
      <p:sp>
        <p:nvSpPr>
          <p:cNvPr id="3" name="Left-Right Arrow 2"/>
          <p:cNvSpPr/>
          <p:nvPr/>
        </p:nvSpPr>
        <p:spPr>
          <a:xfrm rot="3518174">
            <a:off x="5112505" y="4815975"/>
            <a:ext cx="1090642" cy="164056"/>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Left-Right Arrow 97"/>
          <p:cNvSpPr/>
          <p:nvPr/>
        </p:nvSpPr>
        <p:spPr>
          <a:xfrm rot="6059304">
            <a:off x="6092359" y="5067845"/>
            <a:ext cx="530435" cy="171264"/>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eft-Right Arrow 98"/>
          <p:cNvSpPr/>
          <p:nvPr/>
        </p:nvSpPr>
        <p:spPr>
          <a:xfrm rot="2458231">
            <a:off x="5535094" y="4173016"/>
            <a:ext cx="508420" cy="163350"/>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Left-Right Arrow 99"/>
          <p:cNvSpPr/>
          <p:nvPr/>
        </p:nvSpPr>
        <p:spPr>
          <a:xfrm rot="18692801">
            <a:off x="5353781" y="2853899"/>
            <a:ext cx="557157" cy="165953"/>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Right Arrow 100"/>
          <p:cNvSpPr/>
          <p:nvPr/>
        </p:nvSpPr>
        <p:spPr>
          <a:xfrm rot="20223643">
            <a:off x="5200603" y="1988151"/>
            <a:ext cx="539153" cy="139902"/>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p:cNvSpPr/>
          <p:nvPr/>
        </p:nvSpPr>
        <p:spPr>
          <a:xfrm>
            <a:off x="8898458" y="2184821"/>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8921628" y="3631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7162800" y="1732367"/>
            <a:ext cx="512746"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7153840" y="2887888"/>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p:cNvSpPr/>
          <p:nvPr/>
        </p:nvSpPr>
        <p:spPr>
          <a:xfrm>
            <a:off x="7207267" y="4783905"/>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5088976" y="3845964"/>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8596314" y="1749728"/>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8591521" y="2949459"/>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585171" y="4721377"/>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8590193" y="5939933"/>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p:cNvSpPr txBox="1">
            <a:spLocks/>
          </p:cNvSpPr>
          <p:nvPr/>
        </p:nvSpPr>
        <p:spPr>
          <a:xfrm>
            <a:off x="1609725" y="114300"/>
            <a:ext cx="9058274"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accent2">
                    <a:lumMod val="50000"/>
                  </a:schemeClr>
                </a:solidFill>
                <a:latin typeface="Avenir Book" charset="0"/>
                <a:ea typeface="Avenir Book" charset="0"/>
                <a:cs typeface="Avenir Book" charset="0"/>
              </a:rPr>
              <a:t>FDNY Tech: </a:t>
            </a:r>
            <a:r>
              <a:rPr lang="en-US" sz="2800" b="0" cap="none" dirty="0">
                <a:solidFill>
                  <a:schemeClr val="bg1">
                    <a:lumMod val="50000"/>
                  </a:schemeClr>
                </a:solidFill>
                <a:latin typeface="Avenir Book" charset="0"/>
                <a:ea typeface="Avenir Book" charset="0"/>
                <a:cs typeface="Avenir Book" charset="0"/>
              </a:rPr>
              <a:t>Current and Future Build</a:t>
            </a:r>
          </a:p>
          <a:p>
            <a:pPr algn="ctr"/>
            <a:r>
              <a:rPr lang="en-US" sz="2400" b="0" cap="none" dirty="0">
                <a:solidFill>
                  <a:schemeClr val="accent2">
                    <a:lumMod val="50000"/>
                  </a:schemeClr>
                </a:solidFill>
                <a:latin typeface="Avenir Book" charset="0"/>
                <a:ea typeface="Avenir Book" charset="0"/>
                <a:cs typeface="Avenir Book" charset="0"/>
              </a:rPr>
              <a:t>Coordinated Building Inspection Data Analysis System (CBIDAS)</a:t>
            </a:r>
          </a:p>
        </p:txBody>
      </p:sp>
      <p:pic>
        <p:nvPicPr>
          <p:cNvPr id="1026" name="Picture 2" descr="Apple iPad with Retina display with WiFi + Cellular (Verizon Wireless) 128GB, Black"/>
          <p:cNvPicPr>
            <a:picLocks noChangeAspect="1" noChangeArrowheads="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66586" y="5454375"/>
            <a:ext cx="971114" cy="97111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110" name="Right Arrow 109"/>
          <p:cNvSpPr/>
          <p:nvPr/>
        </p:nvSpPr>
        <p:spPr>
          <a:xfrm>
            <a:off x="7142652" y="5841551"/>
            <a:ext cx="602977"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a:off x="8921628" y="5155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6804545" y="3884857"/>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http://www.fdnyfoundation.org/wp-content/uploads/379x250_fdny_logo.jp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72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If a building catches fire, it’s usually assumed to be random.</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52" name="Content Placeholder 9"/>
          <p:cNvSpPr txBox="1">
            <a:spLocks/>
          </p:cNvSpPr>
          <p:nvPr/>
        </p:nvSpPr>
        <p:spPr>
          <a:xfrm>
            <a:off x="125663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smtClean="0">
                <a:solidFill>
                  <a:schemeClr val="accent2">
                    <a:lumMod val="50000"/>
                  </a:schemeClr>
                </a:solidFill>
                <a:latin typeface="Avenir Book" charset="0"/>
                <a:ea typeface="Avenir Book" charset="0"/>
                <a:cs typeface="Avenir Book" charset="0"/>
              </a:rPr>
              <a:t>Bldg 2</a:t>
            </a:r>
            <a:endParaRPr lang="en-US" sz="2400" dirty="0">
              <a:solidFill>
                <a:schemeClr val="accent2">
                  <a:lumMod val="50000"/>
                </a:schemeClr>
              </a:solidFill>
              <a:latin typeface="Avenir Book" charset="0"/>
              <a:ea typeface="Avenir Book" charset="0"/>
              <a:cs typeface="Avenir Book" charset="0"/>
            </a:endParaRPr>
          </a:p>
        </p:txBody>
      </p:sp>
      <p:sp>
        <p:nvSpPr>
          <p:cNvPr id="53"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54"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55"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56"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57"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58"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59"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60"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61"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62"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63"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64"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65"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66"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67"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68"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69"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70"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71"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72"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73"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74"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75"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76"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77"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78"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79"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80"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81"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82"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83"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84"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85"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86"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87"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88" name="TextBox 87"/>
          <p:cNvSpPr txBox="1"/>
          <p:nvPr/>
        </p:nvSpPr>
        <p:spPr>
          <a:xfrm>
            <a:off x="276447" y="16799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7421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25429</TotalTime>
  <Words>3304</Words>
  <Application>Microsoft Macintosh PowerPoint</Application>
  <PresentationFormat>Widescreen</PresentationFormat>
  <Paragraphs>811</Paragraphs>
  <Slides>61</Slides>
  <Notes>61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61</vt:i4>
      </vt:variant>
    </vt:vector>
  </HeadingPairs>
  <TitlesOfParts>
    <vt:vector size="76" baseType="lpstr">
      <vt:lpstr>Agency FB</vt:lpstr>
      <vt:lpstr>Al Bayan Plain</vt:lpstr>
      <vt:lpstr>Avenir Book</vt:lpstr>
      <vt:lpstr>Calibri</vt:lpstr>
      <vt:lpstr>Calibri Light</vt:lpstr>
      <vt:lpstr>Cambria Math</vt:lpstr>
      <vt:lpstr>Helvetica</vt:lpstr>
      <vt:lpstr>Helvetica Neue Light</vt:lpstr>
      <vt:lpstr>Helvetica Neue Thin</vt:lpstr>
      <vt:lpstr>MS PGothic</vt:lpstr>
      <vt:lpstr>Segoe UI Light</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350</cp:revision>
  <cp:lastPrinted>2017-02-27T20:50:09Z</cp:lastPrinted>
  <dcterms:created xsi:type="dcterms:W3CDTF">2017-01-08T03:44:27Z</dcterms:created>
  <dcterms:modified xsi:type="dcterms:W3CDTF">2018-01-21T02:33:36Z</dcterms:modified>
</cp:coreProperties>
</file>